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8" r:id="rId3"/>
    <p:sldId id="263" r:id="rId4"/>
    <p:sldId id="257" r:id="rId5"/>
    <p:sldId id="272" r:id="rId6"/>
    <p:sldId id="274" r:id="rId7"/>
    <p:sldId id="273" r:id="rId8"/>
    <p:sldId id="276" r:id="rId9"/>
    <p:sldId id="265" r:id="rId10"/>
    <p:sldId id="279" r:id="rId11"/>
    <p:sldId id="275" r:id="rId12"/>
    <p:sldId id="280" r:id="rId13"/>
    <p:sldId id="277" r:id="rId14"/>
    <p:sldId id="269" r:id="rId15"/>
    <p:sldId id="270" r:id="rId16"/>
    <p:sldId id="281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68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8C2DB-E265-4CCF-805A-C76D738B5655}" type="datetimeFigureOut">
              <a:rPr lang="en-US" smtClean="0"/>
              <a:pPr/>
              <a:t>7/13/2009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654B0-FDB8-4E9E-B384-524D9DD5A7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60066-AB46-4693-8710-1BCFA6FE109D}" type="datetimeFigureOut">
              <a:rPr lang="en-US" smtClean="0"/>
              <a:pPr/>
              <a:t>7/13/2009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2FD85-DD94-4D25-89D3-F2AEFBD3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 - DBSGeo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 - DBSGeo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 - DBSGeo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 - DBSGeo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 - DBSGeo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Z-Pulley Inc - DBSGeo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403F1-AB92-4631-8338-C488DAAAD1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abs.metacarta.com/wms-c/tilecache.py/1.0.0/basic/5/32/23.p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xtjs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geoext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jangoproject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http://geodjango.org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apserver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mapnik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abs.metacarta.com/wms-c/tilecache.py/1.0.0/basic/5/32/23.p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2"/>
                </a:solidFill>
              </a:rPr>
              <a:t>Pushing the envelope…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41575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New and innovative ways to leverage Open Source Toolkits for the ERMA portal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 descr="helloAar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6400800"/>
            <a:ext cx="381000" cy="381000"/>
          </a:xfrm>
          <a:prstGeom prst="rect">
            <a:avLst/>
          </a:prstGeom>
          <a:ln cap="rnd">
            <a:solidFill>
              <a:schemeClr val="tx1">
                <a:alpha val="50000"/>
              </a:schemeClr>
            </a:solidFill>
          </a:ln>
        </p:spPr>
      </p:pic>
      <p:sp>
        <p:nvSpPr>
          <p:cNvPr id="5" name="Rectangle 4"/>
          <p:cNvSpPr>
            <a:spLocks/>
          </p:cNvSpPr>
          <p:nvPr/>
        </p:nvSpPr>
        <p:spPr bwMode="auto">
          <a:xfrm>
            <a:off x="1866900" y="5295900"/>
            <a:ext cx="5524500" cy="76944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40639" bIns="0">
            <a:spAutoFit/>
          </a:bodyPr>
          <a:lstStyle/>
          <a:p>
            <a:pPr marL="39688" algn="ctr"/>
            <a:r>
              <a:rPr lang="en-US" sz="2500" dirty="0">
                <a:solidFill>
                  <a:srgbClr val="4D4D4D"/>
                </a:solidFill>
                <a:ea typeface="Lucida Grande" charset="0"/>
                <a:cs typeface="Lucida Grande" charset="0"/>
              </a:rPr>
              <a:t>Aaron </a:t>
            </a:r>
            <a:r>
              <a:rPr lang="en-US" sz="2500" dirty="0" smtClean="0">
                <a:solidFill>
                  <a:srgbClr val="4D4D4D"/>
                </a:solidFill>
                <a:ea typeface="Lucida Grande" charset="0"/>
                <a:cs typeface="Lucida Grande" charset="0"/>
              </a:rPr>
              <a:t>Racicot (Z-Pulley Inc)</a:t>
            </a:r>
          </a:p>
          <a:p>
            <a:pPr marL="39688" algn="ctr"/>
            <a:r>
              <a:rPr lang="en-US" sz="2500" dirty="0" smtClean="0">
                <a:solidFill>
                  <a:srgbClr val="4D4D4D"/>
                </a:solidFill>
                <a:ea typeface="Lucida Grande" charset="0"/>
                <a:cs typeface="Lucida Grande" charset="0"/>
              </a:rPr>
              <a:t>Dane Springmeyer (DBSGeo)</a:t>
            </a:r>
            <a:endParaRPr lang="en-US" sz="2500" dirty="0">
              <a:solidFill>
                <a:srgbClr val="4D4D4D"/>
              </a:solidFill>
              <a:ea typeface="Lucida Grande" charset="0"/>
              <a:cs typeface="Lucida Grand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 - DBSGeo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tilecache_syste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7354" y="1037839"/>
            <a:ext cx="5669292" cy="47823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 - DBSGeo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Projections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234698" y="914400"/>
            <a:ext cx="3962400" cy="5345431"/>
            <a:chOff x="234698" y="914400"/>
            <a:chExt cx="3962400" cy="5345431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>
              <a:off x="615698" y="914400"/>
              <a:ext cx="2908300" cy="533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 smtClean="0"/>
                <a:t>User Interface </a:t>
              </a:r>
            </a:p>
            <a:p>
              <a:pPr algn="ctr"/>
              <a:r>
                <a:rPr lang="en-US" sz="1600" dirty="0" smtClean="0"/>
                <a:t>(OpenLayers)</a:t>
              </a:r>
              <a:endParaRPr lang="en-US" sz="1600" dirty="0"/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>
              <a:off x="971298" y="1905000"/>
              <a:ext cx="2197100" cy="5158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/>
                <a:t>Internet</a:t>
              </a:r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>
              <a:off x="869070" y="2743200"/>
              <a:ext cx="2401557" cy="5158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/>
                <a:t>Web </a:t>
              </a:r>
              <a:r>
                <a:rPr lang="en-US" sz="1800" dirty="0" smtClean="0"/>
                <a:t>Server </a:t>
              </a:r>
            </a:p>
            <a:p>
              <a:pPr algn="ctr"/>
              <a:r>
                <a:rPr lang="en-US" sz="1600" dirty="0" smtClean="0"/>
                <a:t>(Apache)</a:t>
              </a:r>
              <a:endParaRPr lang="en-US" sz="1600" dirty="0"/>
            </a:p>
          </p:txBody>
        </p:sp>
        <p:sp>
          <p:nvSpPr>
            <p:cNvPr id="11" name="AutoShape 16"/>
            <p:cNvSpPr>
              <a:spLocks noChangeArrowheads="1"/>
            </p:cNvSpPr>
            <p:nvPr/>
          </p:nvSpPr>
          <p:spPr bwMode="auto">
            <a:xfrm>
              <a:off x="609600" y="4724400"/>
              <a:ext cx="2920496" cy="6810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800" dirty="0" smtClean="0"/>
                <a:t>Database </a:t>
              </a:r>
            </a:p>
            <a:p>
              <a:pPr algn="ctr"/>
              <a:r>
                <a:rPr lang="en-US" sz="1600" dirty="0" smtClean="0"/>
                <a:t>(PostgreSQL/PostGIS)</a:t>
              </a:r>
              <a:endParaRPr lang="en-US" sz="1600" dirty="0"/>
            </a:p>
          </p:txBody>
        </p:sp>
        <p:sp>
          <p:nvSpPr>
            <p:cNvPr id="12" name="AutoShape 29"/>
            <p:cNvSpPr>
              <a:spLocks noChangeArrowheads="1"/>
            </p:cNvSpPr>
            <p:nvPr/>
          </p:nvSpPr>
          <p:spPr bwMode="auto">
            <a:xfrm>
              <a:off x="840181" y="3733800"/>
              <a:ext cx="2459335" cy="5158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 smtClean="0"/>
                <a:t>GIS </a:t>
              </a:r>
            </a:p>
            <a:p>
              <a:pPr algn="ctr"/>
              <a:r>
                <a:rPr lang="en-US" sz="1600" dirty="0" smtClean="0"/>
                <a:t>(Mapserver/Mapnik)</a:t>
              </a:r>
              <a:endParaRPr lang="en-US" sz="1600" dirty="0"/>
            </a:p>
          </p:txBody>
        </p:sp>
        <p:cxnSp>
          <p:nvCxnSpPr>
            <p:cNvPr id="14" name="Elbow Connector 13"/>
            <p:cNvCxnSpPr/>
            <p:nvPr/>
          </p:nvCxnSpPr>
          <p:spPr>
            <a:xfrm rot="5400000">
              <a:off x="1841248" y="1676400"/>
              <a:ext cx="457200" cy="158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/>
            <p:nvPr/>
          </p:nvCxnSpPr>
          <p:spPr>
            <a:xfrm rot="16200000" flipH="1">
              <a:off x="1908656" y="2582006"/>
              <a:ext cx="322385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/>
            <p:nvPr/>
          </p:nvCxnSpPr>
          <p:spPr>
            <a:xfrm rot="5400000">
              <a:off x="1832456" y="3496407"/>
              <a:ext cx="474785" cy="158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5400000">
              <a:off x="1832456" y="4487007"/>
              <a:ext cx="474785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234698" y="1524000"/>
              <a:ext cx="39624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>
                  <a:hlinkClick r:id="rId3"/>
                </a:rPr>
                <a:t>http://labs.metacarta.com/wms-c/tilecache.py/1.0.0/basic/5/32/23.png</a:t>
              </a:r>
              <a:r>
                <a:rPr lang="en-US" sz="1000" dirty="0" smtClean="0"/>
                <a:t> </a:t>
              </a:r>
              <a:endParaRPr lang="en-US" sz="1000" dirty="0"/>
            </a:p>
          </p:txBody>
        </p:sp>
        <p:sp>
          <p:nvSpPr>
            <p:cNvPr id="45" name="AutoShape 16"/>
            <p:cNvSpPr>
              <a:spLocks noChangeArrowheads="1"/>
            </p:cNvSpPr>
            <p:nvPr/>
          </p:nvSpPr>
          <p:spPr bwMode="auto">
            <a:xfrm>
              <a:off x="609600" y="5851208"/>
              <a:ext cx="2920496" cy="4086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800" dirty="0" smtClean="0"/>
                <a:t>Proj4</a:t>
              </a:r>
            </a:p>
          </p:txBody>
        </p:sp>
        <p:cxnSp>
          <p:nvCxnSpPr>
            <p:cNvPr id="49" name="Curved Connector 48"/>
            <p:cNvCxnSpPr/>
            <p:nvPr/>
          </p:nvCxnSpPr>
          <p:spPr>
            <a:xfrm rot="16200000" flipH="1">
              <a:off x="1295400" y="5486400"/>
              <a:ext cx="457200" cy="30480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urved Connector 66"/>
            <p:cNvCxnSpPr/>
            <p:nvPr/>
          </p:nvCxnSpPr>
          <p:spPr>
            <a:xfrm rot="5400000" flipH="1" flipV="1">
              <a:off x="2286000" y="5486400"/>
              <a:ext cx="457200" cy="30480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2057400" y="4267200"/>
              <a:ext cx="1600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Proj Mismatch</a:t>
              </a:r>
              <a:endParaRPr lang="en-US" dirty="0"/>
            </a:p>
          </p:txBody>
        </p:sp>
      </p:grpSp>
      <p:sp>
        <p:nvSpPr>
          <p:cNvPr id="80" name="AutoShape 11"/>
          <p:cNvSpPr>
            <a:spLocks noChangeArrowheads="1"/>
          </p:cNvSpPr>
          <p:nvPr/>
        </p:nvSpPr>
        <p:spPr bwMode="auto">
          <a:xfrm>
            <a:off x="5257800" y="914400"/>
            <a:ext cx="29083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/>
              <a:t>User Interface </a:t>
            </a:r>
          </a:p>
          <a:p>
            <a:pPr algn="ctr"/>
            <a:r>
              <a:rPr lang="en-US" sz="1600" dirty="0" smtClean="0"/>
              <a:t>(OpenLayers)</a:t>
            </a:r>
            <a:endParaRPr lang="en-US" sz="1600" dirty="0"/>
          </a:p>
        </p:txBody>
      </p:sp>
      <p:sp>
        <p:nvSpPr>
          <p:cNvPr id="81" name="AutoShape 12"/>
          <p:cNvSpPr>
            <a:spLocks noChangeArrowheads="1"/>
          </p:cNvSpPr>
          <p:nvPr/>
        </p:nvSpPr>
        <p:spPr bwMode="auto">
          <a:xfrm>
            <a:off x="5613400" y="1905000"/>
            <a:ext cx="2197100" cy="51581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Internet</a:t>
            </a:r>
          </a:p>
        </p:txBody>
      </p:sp>
      <p:sp>
        <p:nvSpPr>
          <p:cNvPr id="82" name="AutoShape 13"/>
          <p:cNvSpPr>
            <a:spLocks noChangeArrowheads="1"/>
          </p:cNvSpPr>
          <p:nvPr/>
        </p:nvSpPr>
        <p:spPr bwMode="auto">
          <a:xfrm>
            <a:off x="5511172" y="2743200"/>
            <a:ext cx="2401557" cy="51581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Web </a:t>
            </a:r>
            <a:r>
              <a:rPr lang="en-US" sz="1800" dirty="0" smtClean="0"/>
              <a:t>Server </a:t>
            </a:r>
          </a:p>
          <a:p>
            <a:pPr algn="ctr"/>
            <a:r>
              <a:rPr lang="en-US" sz="1600" dirty="0" smtClean="0"/>
              <a:t>(Apache)</a:t>
            </a:r>
            <a:endParaRPr lang="en-US" sz="1600" dirty="0"/>
          </a:p>
        </p:txBody>
      </p:sp>
      <p:sp>
        <p:nvSpPr>
          <p:cNvPr id="83" name="AutoShape 16"/>
          <p:cNvSpPr>
            <a:spLocks noChangeArrowheads="1"/>
          </p:cNvSpPr>
          <p:nvPr/>
        </p:nvSpPr>
        <p:spPr bwMode="auto">
          <a:xfrm>
            <a:off x="5251702" y="4724400"/>
            <a:ext cx="2920496" cy="6810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/>
              <a:t>Database </a:t>
            </a:r>
          </a:p>
          <a:p>
            <a:pPr algn="ctr"/>
            <a:r>
              <a:rPr lang="en-US" sz="1600" dirty="0" smtClean="0"/>
              <a:t>(PostgreSQL/PostGIS)</a:t>
            </a:r>
            <a:endParaRPr lang="en-US" sz="1600" dirty="0"/>
          </a:p>
        </p:txBody>
      </p:sp>
      <p:sp>
        <p:nvSpPr>
          <p:cNvPr id="84" name="AutoShape 29"/>
          <p:cNvSpPr>
            <a:spLocks noChangeArrowheads="1"/>
          </p:cNvSpPr>
          <p:nvPr/>
        </p:nvSpPr>
        <p:spPr bwMode="auto">
          <a:xfrm>
            <a:off x="5482283" y="3733800"/>
            <a:ext cx="2459335" cy="51581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/>
              <a:t>GIS </a:t>
            </a:r>
          </a:p>
          <a:p>
            <a:pPr algn="ctr"/>
            <a:r>
              <a:rPr lang="en-US" sz="1600" dirty="0" smtClean="0"/>
              <a:t>(Mapserver/Mapnik)</a:t>
            </a:r>
            <a:endParaRPr lang="en-US" sz="1600" dirty="0"/>
          </a:p>
        </p:txBody>
      </p:sp>
      <p:cxnSp>
        <p:nvCxnSpPr>
          <p:cNvPr id="85" name="Elbow Connector 84"/>
          <p:cNvCxnSpPr/>
          <p:nvPr/>
        </p:nvCxnSpPr>
        <p:spPr>
          <a:xfrm rot="5400000">
            <a:off x="6483350" y="1676400"/>
            <a:ext cx="457200" cy="15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/>
          <p:nvPr/>
        </p:nvCxnSpPr>
        <p:spPr>
          <a:xfrm rot="16200000" flipH="1">
            <a:off x="6550758" y="2582006"/>
            <a:ext cx="322385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/>
          <p:nvPr/>
        </p:nvCxnSpPr>
        <p:spPr>
          <a:xfrm rot="5400000">
            <a:off x="6474558" y="3496407"/>
            <a:ext cx="474785" cy="15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/>
          <p:nvPr/>
        </p:nvCxnSpPr>
        <p:spPr>
          <a:xfrm rot="5400000">
            <a:off x="6474558" y="4487007"/>
            <a:ext cx="474785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876800" y="1524000"/>
            <a:ext cx="396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3"/>
              </a:rPr>
              <a:t>http://labs.metacarta.com/wms-c/tilecache.py/1.0.0/basic/5/32/23.png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90" name="AutoShape 16"/>
          <p:cNvSpPr>
            <a:spLocks noChangeArrowheads="1"/>
          </p:cNvSpPr>
          <p:nvPr/>
        </p:nvSpPr>
        <p:spPr bwMode="auto">
          <a:xfrm>
            <a:off x="5251702" y="5851208"/>
            <a:ext cx="2920496" cy="40862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/>
              <a:t>Proj4</a:t>
            </a:r>
          </a:p>
        </p:txBody>
      </p:sp>
      <p:sp>
        <p:nvSpPr>
          <p:cNvPr id="93" name="Rectangle 92"/>
          <p:cNvSpPr/>
          <p:nvPr/>
        </p:nvSpPr>
        <p:spPr>
          <a:xfrm>
            <a:off x="6699502" y="4267200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Proj Match</a:t>
            </a:r>
            <a:endParaRPr lang="en-US" dirty="0"/>
          </a:p>
        </p:txBody>
      </p:sp>
      <p:sp>
        <p:nvSpPr>
          <p:cNvPr id="95" name="&quot;No&quot; Symbol 94"/>
          <p:cNvSpPr/>
          <p:nvPr/>
        </p:nvSpPr>
        <p:spPr>
          <a:xfrm>
            <a:off x="6629400" y="5486400"/>
            <a:ext cx="228600" cy="2286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 - DBSGeo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project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1946" y="555492"/>
            <a:ext cx="5340107" cy="57470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 - DBSGeo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457200" y="1917700"/>
            <a:ext cx="8229600" cy="3022600"/>
          </a:xfrm>
          <a:prstGeom prst="rect">
            <a:avLst/>
          </a:prstGeom>
          <a:ln/>
        </p:spPr>
        <p:txBody>
          <a:bodyPr vert="horz" lIns="91440" tIns="45720" rIns="13208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08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Frameworks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A408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smtClean="0">
                <a:hlinkClick r:id="rId3"/>
              </a:rPr>
              <a:t>ExtJS</a:t>
            </a:r>
            <a:r>
              <a:rPr lang="en-US" dirty="0" smtClean="0"/>
              <a:t>                         </a:t>
            </a:r>
            <a:r>
              <a:rPr lang="en-US" dirty="0" smtClean="0">
                <a:hlinkClick r:id="rId4"/>
              </a:rPr>
              <a:t>GeoExt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6" name="Content Placeholder 5" descr="extjs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57200" y="1600201"/>
            <a:ext cx="3951969" cy="4191000"/>
          </a:xfrm>
          <a:ln w="19050">
            <a:solidFill>
              <a:schemeClr val="accent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 - DBSGeo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geoex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1600200"/>
            <a:ext cx="3452010" cy="418795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en-US" dirty="0" smtClean="0">
                <a:hlinkClick r:id="rId3"/>
              </a:rPr>
              <a:t>Django</a:t>
            </a:r>
            <a:r>
              <a:rPr lang="en-US" dirty="0" smtClean="0"/>
              <a:t>                   </a:t>
            </a:r>
            <a:r>
              <a:rPr lang="en-US" dirty="0" smtClean="0">
                <a:hlinkClick r:id="rId4"/>
              </a:rPr>
              <a:t>GeoDjango</a:t>
            </a:r>
            <a:endParaRPr lang="en-US" dirty="0"/>
          </a:p>
        </p:txBody>
      </p:sp>
      <p:pic>
        <p:nvPicPr>
          <p:cNvPr id="6" name="Content Placeholder 5" descr="django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28600" y="1600201"/>
            <a:ext cx="4274389" cy="4343400"/>
          </a:xfrm>
          <a:ln w="19050">
            <a:solidFill>
              <a:schemeClr val="accent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 - DBSGeo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 descr="geodjan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1600200"/>
            <a:ext cx="3866852" cy="43434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 - DBSGeo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457200" y="1917700"/>
            <a:ext cx="8229600" cy="3022600"/>
          </a:xfrm>
          <a:prstGeom prst="rect">
            <a:avLst/>
          </a:prstGeom>
          <a:ln/>
        </p:spPr>
        <p:txBody>
          <a:bodyPr vert="horz" lIns="91440" tIns="45720" rIns="13208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08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Rendering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A408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Mapserver</a:t>
            </a:r>
            <a:r>
              <a:rPr lang="en-US" dirty="0" smtClean="0"/>
              <a:t>                 </a:t>
            </a:r>
            <a:r>
              <a:rPr lang="en-US" dirty="0" smtClean="0">
                <a:hlinkClick r:id="rId4"/>
              </a:rPr>
              <a:t>Mapnik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 - DBSGeo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Content Placeholder 7" descr="mapnik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876800" y="1600200"/>
            <a:ext cx="4029384" cy="4525963"/>
          </a:xfrm>
          <a:ln w="19050">
            <a:solidFill>
              <a:schemeClr val="accent1"/>
            </a:solidFill>
          </a:ln>
        </p:spPr>
      </p:pic>
      <p:pic>
        <p:nvPicPr>
          <p:cNvPr id="6" name="Picture 5" descr="mapserv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1600200"/>
            <a:ext cx="4360530" cy="4572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 - DBSGeo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457200" y="2349500"/>
            <a:ext cx="8229600" cy="2159000"/>
          </a:xfrm>
          <a:prstGeom prst="rect">
            <a:avLst/>
          </a:prstGeom>
          <a:ln/>
        </p:spPr>
        <p:txBody>
          <a:bodyPr vert="horz" lIns="91440" tIns="45720" rIns="13208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08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Architecture</a:t>
            </a:r>
            <a:endParaRPr kumimoji="0" lang="en-US" sz="9500" b="0" i="0" u="none" strike="noStrike" kern="1200" cap="none" spc="0" normalizeH="0" baseline="0" noProof="0" dirty="0">
              <a:ln>
                <a:noFill/>
              </a:ln>
              <a:solidFill>
                <a:srgbClr val="A408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Architecture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 - DBSGeo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14400" y="5527882"/>
            <a:ext cx="7632700" cy="87291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Data </a:t>
            </a:r>
            <a:r>
              <a:rPr lang="en-US" sz="1800" dirty="0" smtClean="0"/>
              <a:t>Layer</a:t>
            </a:r>
            <a:endParaRPr lang="en-US" sz="18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14400" y="3993661"/>
            <a:ext cx="7632700" cy="1520994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 smtClean="0">
                <a:solidFill>
                  <a:srgbClr val="0000CC"/>
                </a:solidFill>
              </a:rPr>
              <a:t>Modeling/Analysis</a:t>
            </a:r>
            <a:endParaRPr lang="en-US" sz="1800" dirty="0">
              <a:solidFill>
                <a:srgbClr val="0000CC"/>
              </a:solidFill>
            </a:endParaRPr>
          </a:p>
          <a:p>
            <a:r>
              <a:rPr lang="en-US" sz="1800" dirty="0" smtClean="0">
                <a:solidFill>
                  <a:srgbClr val="0000CC"/>
                </a:solidFill>
              </a:rPr>
              <a:t>Layer</a:t>
            </a:r>
            <a:endParaRPr lang="en-US" sz="1800" dirty="0">
              <a:solidFill>
                <a:srgbClr val="0000CC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14400" y="2750414"/>
            <a:ext cx="7632700" cy="1243247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rgbClr val="0000CC"/>
                </a:solidFill>
              </a:rPr>
              <a:t>User Interface</a:t>
            </a:r>
          </a:p>
          <a:p>
            <a:r>
              <a:rPr lang="en-US" sz="1800" dirty="0" smtClean="0">
                <a:solidFill>
                  <a:srgbClr val="0000CC"/>
                </a:solidFill>
              </a:rPr>
              <a:t>Layer</a:t>
            </a:r>
            <a:endParaRPr lang="en-US" sz="1800" dirty="0">
              <a:solidFill>
                <a:srgbClr val="0000CC"/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5378450" y="5334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5378450" y="1009537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1828800" y="771469"/>
            <a:ext cx="927100" cy="51581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USER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6629400" y="771469"/>
            <a:ext cx="927100" cy="51581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USER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3278415" y="1004577"/>
            <a:ext cx="2908300" cy="68775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/>
              <a:t>User Interface </a:t>
            </a:r>
          </a:p>
          <a:p>
            <a:pPr algn="ctr"/>
            <a:r>
              <a:rPr lang="en-US" sz="1600" dirty="0" smtClean="0"/>
              <a:t>(Custom HTML/JS and Openlayers)</a:t>
            </a:r>
            <a:endParaRPr lang="en-US" sz="1600" dirty="0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3633038" y="1960193"/>
            <a:ext cx="2197100" cy="51581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Internet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2612012" y="2832096"/>
            <a:ext cx="2401557" cy="51581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Web </a:t>
            </a:r>
            <a:r>
              <a:rPr lang="en-US" sz="1800" dirty="0" smtClean="0"/>
              <a:t>Server </a:t>
            </a:r>
          </a:p>
          <a:p>
            <a:pPr algn="ctr"/>
            <a:r>
              <a:rPr lang="en-US" sz="1600" dirty="0" smtClean="0"/>
              <a:t>(Apache/mod_perl)</a:t>
            </a:r>
            <a:endParaRPr lang="en-US" sz="1600" dirty="0"/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3733800" y="4511443"/>
            <a:ext cx="3200400" cy="40862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dirty="0" smtClean="0"/>
              <a:t>???</a:t>
            </a:r>
            <a:endParaRPr lang="en-US" dirty="0"/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2603285" y="5723463"/>
            <a:ext cx="5475602" cy="40862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 dirty="0" smtClean="0"/>
              <a:t>Database </a:t>
            </a:r>
            <a:r>
              <a:rPr lang="en-US" sz="1600" dirty="0" smtClean="0"/>
              <a:t>(PostgreSQL/PostGIS) </a:t>
            </a:r>
            <a:r>
              <a:rPr lang="en-US" sz="1800" dirty="0"/>
              <a:t>&amp; File </a:t>
            </a:r>
            <a:r>
              <a:rPr lang="en-US" sz="1800" dirty="0" smtClean="0"/>
              <a:t>Server </a:t>
            </a:r>
            <a:r>
              <a:rPr lang="en-US" sz="1600" dirty="0" smtClean="0"/>
              <a:t>(Linux - Fedora)</a:t>
            </a:r>
            <a:endParaRPr lang="en-US" sz="1600" dirty="0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2743200" y="1009538"/>
            <a:ext cx="506884" cy="35723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 flipH="1">
            <a:off x="6194249" y="1009536"/>
            <a:ext cx="435150" cy="3624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AutoShape 29"/>
          <p:cNvSpPr>
            <a:spLocks noChangeArrowheads="1"/>
          </p:cNvSpPr>
          <p:nvPr/>
        </p:nvSpPr>
        <p:spPr bwMode="auto">
          <a:xfrm>
            <a:off x="5617865" y="2832096"/>
            <a:ext cx="2459335" cy="51581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/>
              <a:t>GIS </a:t>
            </a:r>
          </a:p>
          <a:p>
            <a:pPr algn="ctr"/>
            <a:r>
              <a:rPr lang="en-US" sz="1600" dirty="0" smtClean="0"/>
              <a:t>(Mapserver)</a:t>
            </a:r>
            <a:endParaRPr lang="en-US" sz="1600" dirty="0"/>
          </a:p>
        </p:txBody>
      </p:sp>
      <p:cxnSp>
        <p:nvCxnSpPr>
          <p:cNvPr id="23" name="Elbow Connector 22"/>
          <p:cNvCxnSpPr>
            <a:stCxn id="14" idx="2"/>
            <a:endCxn id="15" idx="0"/>
          </p:cNvCxnSpPr>
          <p:nvPr/>
        </p:nvCxnSpPr>
        <p:spPr>
          <a:xfrm rot="5400000">
            <a:off x="4598146" y="1825774"/>
            <a:ext cx="267862" cy="97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5" idx="2"/>
            <a:endCxn id="9" idx="0"/>
          </p:cNvCxnSpPr>
          <p:nvPr/>
        </p:nvCxnSpPr>
        <p:spPr>
          <a:xfrm rot="5400000">
            <a:off x="4593966" y="2612792"/>
            <a:ext cx="274406" cy="83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6" idx="2"/>
            <a:endCxn id="17" idx="1"/>
          </p:cNvCxnSpPr>
          <p:nvPr/>
        </p:nvCxnSpPr>
        <p:spPr>
          <a:xfrm rot="5400000">
            <a:off x="3089374" y="3992338"/>
            <a:ext cx="1367844" cy="78991"/>
          </a:xfrm>
          <a:prstGeom prst="bentConnector4">
            <a:avLst>
              <a:gd name="adj1" fmla="val 42532"/>
              <a:gd name="adj2" fmla="val 389400"/>
            </a:avLst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17" idx="3"/>
          </p:cNvCxnSpPr>
          <p:nvPr/>
        </p:nvCxnSpPr>
        <p:spPr>
          <a:xfrm rot="16200000" flipH="1">
            <a:off x="6176523" y="3958077"/>
            <a:ext cx="1362955" cy="152400"/>
          </a:xfrm>
          <a:prstGeom prst="bentConnector4">
            <a:avLst>
              <a:gd name="adj1" fmla="val 42505"/>
              <a:gd name="adj2" fmla="val 250000"/>
            </a:avLst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2" idx="1"/>
            <a:endCxn id="16" idx="3"/>
          </p:cNvCxnSpPr>
          <p:nvPr/>
        </p:nvCxnSpPr>
        <p:spPr>
          <a:xfrm rot="10800000">
            <a:off x="5013569" y="3090004"/>
            <a:ext cx="604296" cy="1588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9" idx="0"/>
            <a:endCxn id="17" idx="2"/>
          </p:cNvCxnSpPr>
          <p:nvPr/>
        </p:nvCxnSpPr>
        <p:spPr>
          <a:xfrm rot="16200000" flipV="1">
            <a:off x="4935845" y="5318222"/>
            <a:ext cx="803397" cy="7086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30" idx="2"/>
            <a:endCxn id="17" idx="0"/>
          </p:cNvCxnSpPr>
          <p:nvPr/>
        </p:nvCxnSpPr>
        <p:spPr>
          <a:xfrm rot="5400000">
            <a:off x="5050686" y="4228129"/>
            <a:ext cx="566628" cy="1588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3"/>
          <p:cNvSpPr>
            <a:spLocks noChangeArrowheads="1"/>
          </p:cNvSpPr>
          <p:nvPr/>
        </p:nvSpPr>
        <p:spPr bwMode="auto">
          <a:xfrm>
            <a:off x="4114800" y="3429000"/>
            <a:ext cx="2438400" cy="51581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/>
              <a:t>Custom Perl Module </a:t>
            </a:r>
          </a:p>
        </p:txBody>
      </p:sp>
      <p:cxnSp>
        <p:nvCxnSpPr>
          <p:cNvPr id="31" name="Elbow Connector 30"/>
          <p:cNvCxnSpPr>
            <a:endCxn id="30" idx="0"/>
          </p:cNvCxnSpPr>
          <p:nvPr/>
        </p:nvCxnSpPr>
        <p:spPr>
          <a:xfrm rot="16200000" flipH="1">
            <a:off x="5181599" y="3276599"/>
            <a:ext cx="304800" cy="2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24"/>
          <p:cNvCxnSpPr/>
          <p:nvPr/>
        </p:nvCxnSpPr>
        <p:spPr>
          <a:xfrm rot="16200000" flipH="1">
            <a:off x="1752600" y="4419600"/>
            <a:ext cx="2362200" cy="228600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24"/>
          <p:cNvCxnSpPr/>
          <p:nvPr/>
        </p:nvCxnSpPr>
        <p:spPr>
          <a:xfrm rot="5400000">
            <a:off x="6553200" y="4419600"/>
            <a:ext cx="2362200" cy="228600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-5400000">
            <a:off x="-314667" y="4429468"/>
            <a:ext cx="1732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SERVER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Consolidation of Languages</a:t>
            </a:r>
          </a:p>
          <a:p>
            <a:pPr lvl="1"/>
            <a:r>
              <a:rPr lang="en-US" sz="2400" dirty="0" smtClean="0"/>
              <a:t>Migrate to Python where it makes sense</a:t>
            </a:r>
          </a:p>
          <a:p>
            <a:r>
              <a:rPr lang="en-US" sz="3600" b="1" dirty="0" smtClean="0"/>
              <a:t>Integrate frameworks</a:t>
            </a:r>
          </a:p>
          <a:p>
            <a:pPr lvl="1"/>
            <a:r>
              <a:rPr lang="en-US" sz="2400" dirty="0" smtClean="0"/>
              <a:t>GeoDjango – Authentication, REST Services, Admin</a:t>
            </a:r>
          </a:p>
          <a:p>
            <a:pPr lvl="1"/>
            <a:r>
              <a:rPr lang="en-US" sz="2400" dirty="0" smtClean="0"/>
              <a:t>GeoExt – UI Layout, Cross Platform Support</a:t>
            </a:r>
          </a:p>
          <a:p>
            <a:r>
              <a:rPr lang="en-US" sz="3600" b="1" dirty="0" smtClean="0"/>
              <a:t>Increase ease of deployment</a:t>
            </a:r>
          </a:p>
          <a:p>
            <a:pPr lvl="1"/>
            <a:r>
              <a:rPr lang="en-US" sz="2400" dirty="0" smtClean="0"/>
              <a:t>Automate with install scripts</a:t>
            </a:r>
          </a:p>
          <a:p>
            <a:pPr lvl="1"/>
            <a:r>
              <a:rPr lang="en-US" sz="2400" dirty="0" smtClean="0"/>
              <a:t>Reduce dependencies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 - DBSGeo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Possible Future Architecture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 - DBSGeo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14400" y="5527882"/>
            <a:ext cx="7632700" cy="87291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Data </a:t>
            </a:r>
            <a:r>
              <a:rPr lang="en-US" sz="1800" dirty="0" smtClean="0"/>
              <a:t>Layer</a:t>
            </a:r>
            <a:endParaRPr lang="en-US" sz="18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14400" y="3993661"/>
            <a:ext cx="7632700" cy="1520994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 smtClean="0">
                <a:solidFill>
                  <a:srgbClr val="0000CC"/>
                </a:solidFill>
              </a:rPr>
              <a:t>Modeling/Analysis</a:t>
            </a:r>
            <a:endParaRPr lang="en-US" sz="1800" dirty="0">
              <a:solidFill>
                <a:srgbClr val="0000CC"/>
              </a:solidFill>
            </a:endParaRPr>
          </a:p>
          <a:p>
            <a:r>
              <a:rPr lang="en-US" sz="1800" dirty="0" smtClean="0">
                <a:solidFill>
                  <a:srgbClr val="0000CC"/>
                </a:solidFill>
              </a:rPr>
              <a:t>Layer</a:t>
            </a:r>
            <a:endParaRPr lang="en-US" sz="1800" dirty="0">
              <a:solidFill>
                <a:srgbClr val="0000CC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14400" y="2750414"/>
            <a:ext cx="7632700" cy="1243247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rgbClr val="0000CC"/>
                </a:solidFill>
              </a:rPr>
              <a:t>User Interface</a:t>
            </a:r>
          </a:p>
          <a:p>
            <a:r>
              <a:rPr lang="en-US" sz="1800" dirty="0" smtClean="0">
                <a:solidFill>
                  <a:srgbClr val="0000CC"/>
                </a:solidFill>
              </a:rPr>
              <a:t>Layer</a:t>
            </a:r>
            <a:endParaRPr lang="en-US" sz="1800" dirty="0">
              <a:solidFill>
                <a:srgbClr val="0000CC"/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5378450" y="5334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5378450" y="1009537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1828800" y="771469"/>
            <a:ext cx="927100" cy="51581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USER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6629400" y="771469"/>
            <a:ext cx="927100" cy="51581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USER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3278415" y="1004577"/>
            <a:ext cx="2908300" cy="68775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/>
              <a:t>User Interface </a:t>
            </a:r>
          </a:p>
          <a:p>
            <a:pPr algn="ctr"/>
            <a:r>
              <a:rPr lang="en-US" sz="1600" dirty="0" smtClean="0"/>
              <a:t>(</a:t>
            </a:r>
            <a:r>
              <a:rPr lang="en-US" sz="1600" dirty="0" smtClean="0">
                <a:solidFill>
                  <a:srgbClr val="FF0000"/>
                </a:solidFill>
              </a:rPr>
              <a:t>GeoExt</a:t>
            </a:r>
            <a:r>
              <a:rPr lang="en-US" sz="1600" dirty="0" smtClean="0"/>
              <a:t> and Openlayers)</a:t>
            </a:r>
            <a:endParaRPr lang="en-US" sz="1600" dirty="0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3633038" y="1960193"/>
            <a:ext cx="2197100" cy="51581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Internet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2612012" y="2832096"/>
            <a:ext cx="2401557" cy="51581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Web </a:t>
            </a:r>
            <a:r>
              <a:rPr lang="en-US" sz="1800" dirty="0" smtClean="0"/>
              <a:t>Server </a:t>
            </a:r>
          </a:p>
          <a:p>
            <a:pPr algn="ctr"/>
            <a:r>
              <a:rPr lang="en-US" sz="1600" dirty="0" smtClean="0"/>
              <a:t>(Apache/</a:t>
            </a:r>
            <a:r>
              <a:rPr lang="en-US" sz="1600" dirty="0" smtClean="0">
                <a:solidFill>
                  <a:srgbClr val="FF0000"/>
                </a:solidFill>
              </a:rPr>
              <a:t>mod_python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3733800" y="4375236"/>
            <a:ext cx="3200400" cy="6810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Integration Framework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(Python)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2577381" y="5723463"/>
            <a:ext cx="5527412" cy="40862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 dirty="0" smtClean="0"/>
              <a:t>Database </a:t>
            </a:r>
            <a:r>
              <a:rPr lang="en-US" sz="1600" dirty="0" smtClean="0"/>
              <a:t>(PostgreSQL/PostGIS) </a:t>
            </a:r>
            <a:r>
              <a:rPr lang="en-US" sz="1800" dirty="0"/>
              <a:t>&amp; File </a:t>
            </a:r>
            <a:r>
              <a:rPr lang="en-US" sz="1800" dirty="0" smtClean="0"/>
              <a:t>Server </a:t>
            </a:r>
            <a:r>
              <a:rPr lang="en-US" sz="1600" dirty="0" smtClean="0"/>
              <a:t>(Linux - </a:t>
            </a:r>
            <a:r>
              <a:rPr lang="en-US" sz="1600" dirty="0" smtClean="0">
                <a:solidFill>
                  <a:srgbClr val="FF0000"/>
                </a:solidFill>
              </a:rPr>
              <a:t>Ubuntu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2743200" y="1009538"/>
            <a:ext cx="506884" cy="35723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 flipH="1">
            <a:off x="6194249" y="1009536"/>
            <a:ext cx="435150" cy="3624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AutoShape 29"/>
          <p:cNvSpPr>
            <a:spLocks noChangeArrowheads="1"/>
          </p:cNvSpPr>
          <p:nvPr/>
        </p:nvSpPr>
        <p:spPr bwMode="auto">
          <a:xfrm>
            <a:off x="5617865" y="2832096"/>
            <a:ext cx="2459335" cy="51581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/>
              <a:t>GIS </a:t>
            </a:r>
          </a:p>
          <a:p>
            <a:pPr algn="ctr"/>
            <a:r>
              <a:rPr lang="en-US" sz="1600" dirty="0" smtClean="0"/>
              <a:t>(Mapserver/</a:t>
            </a:r>
            <a:r>
              <a:rPr lang="en-US" sz="1600" dirty="0" smtClean="0">
                <a:solidFill>
                  <a:srgbClr val="FF0000"/>
                </a:solidFill>
              </a:rPr>
              <a:t>Mapnik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23" name="Elbow Connector 22"/>
          <p:cNvCxnSpPr>
            <a:stCxn id="14" idx="2"/>
            <a:endCxn id="15" idx="0"/>
          </p:cNvCxnSpPr>
          <p:nvPr/>
        </p:nvCxnSpPr>
        <p:spPr>
          <a:xfrm rot="5400000">
            <a:off x="4598146" y="1825774"/>
            <a:ext cx="267862" cy="97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5" idx="2"/>
            <a:endCxn id="9" idx="0"/>
          </p:cNvCxnSpPr>
          <p:nvPr/>
        </p:nvCxnSpPr>
        <p:spPr>
          <a:xfrm rot="5400000">
            <a:off x="4593966" y="2612792"/>
            <a:ext cx="274406" cy="83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6" idx="2"/>
            <a:endCxn id="17" idx="1"/>
          </p:cNvCxnSpPr>
          <p:nvPr/>
        </p:nvCxnSpPr>
        <p:spPr>
          <a:xfrm rot="5400000">
            <a:off x="3089374" y="3992338"/>
            <a:ext cx="1367844" cy="78991"/>
          </a:xfrm>
          <a:prstGeom prst="bentConnector4">
            <a:avLst>
              <a:gd name="adj1" fmla="val 37553"/>
              <a:gd name="adj2" fmla="val 389400"/>
            </a:avLst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17" idx="3"/>
          </p:cNvCxnSpPr>
          <p:nvPr/>
        </p:nvCxnSpPr>
        <p:spPr>
          <a:xfrm rot="16200000" flipH="1">
            <a:off x="6176522" y="3958077"/>
            <a:ext cx="1362956" cy="152400"/>
          </a:xfrm>
          <a:prstGeom prst="bentConnector4">
            <a:avLst>
              <a:gd name="adj1" fmla="val 37508"/>
              <a:gd name="adj2" fmla="val 250000"/>
            </a:avLst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2" idx="1"/>
            <a:endCxn id="16" idx="3"/>
          </p:cNvCxnSpPr>
          <p:nvPr/>
        </p:nvCxnSpPr>
        <p:spPr>
          <a:xfrm rot="10800000">
            <a:off x="5013569" y="3090004"/>
            <a:ext cx="604296" cy="1588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9" idx="0"/>
            <a:endCxn id="17" idx="2"/>
          </p:cNvCxnSpPr>
          <p:nvPr/>
        </p:nvCxnSpPr>
        <p:spPr>
          <a:xfrm rot="16200000" flipV="1">
            <a:off x="5003950" y="5386325"/>
            <a:ext cx="667189" cy="7087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30" idx="2"/>
            <a:endCxn id="17" idx="0"/>
          </p:cNvCxnSpPr>
          <p:nvPr/>
        </p:nvCxnSpPr>
        <p:spPr>
          <a:xfrm rot="5400000">
            <a:off x="5118790" y="4160025"/>
            <a:ext cx="430421" cy="1588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3"/>
          <p:cNvSpPr>
            <a:spLocks noChangeArrowheads="1"/>
          </p:cNvSpPr>
          <p:nvPr/>
        </p:nvSpPr>
        <p:spPr bwMode="auto">
          <a:xfrm>
            <a:off x="4114800" y="3429000"/>
            <a:ext cx="2438400" cy="51581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Framework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(GeoDjango)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1" name="Elbow Connector 30"/>
          <p:cNvCxnSpPr>
            <a:endCxn id="30" idx="0"/>
          </p:cNvCxnSpPr>
          <p:nvPr/>
        </p:nvCxnSpPr>
        <p:spPr>
          <a:xfrm rot="16200000" flipH="1">
            <a:off x="5181599" y="3276599"/>
            <a:ext cx="304800" cy="2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24"/>
          <p:cNvCxnSpPr/>
          <p:nvPr/>
        </p:nvCxnSpPr>
        <p:spPr>
          <a:xfrm rot="16200000" flipH="1">
            <a:off x="1752600" y="4419600"/>
            <a:ext cx="2362200" cy="228600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24"/>
          <p:cNvCxnSpPr/>
          <p:nvPr/>
        </p:nvCxnSpPr>
        <p:spPr>
          <a:xfrm rot="5400000">
            <a:off x="6553200" y="4419600"/>
            <a:ext cx="2362200" cy="228600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-5400000">
            <a:off x="-314667" y="4429468"/>
            <a:ext cx="1732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SERVER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Short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Shortcuts for speed</a:t>
            </a:r>
          </a:p>
          <a:p>
            <a:pPr lvl="1"/>
            <a:r>
              <a:rPr lang="en-US" sz="2000" dirty="0" smtClean="0"/>
              <a:t>Server/Connection speed</a:t>
            </a:r>
          </a:p>
          <a:p>
            <a:pPr lvl="1"/>
            <a:r>
              <a:rPr lang="en-US" sz="2000" dirty="0" smtClean="0"/>
              <a:t>Faster map requests via Caching (TileCache)</a:t>
            </a:r>
          </a:p>
          <a:p>
            <a:pPr lvl="1"/>
            <a:r>
              <a:rPr lang="en-US" sz="2000" dirty="0" smtClean="0"/>
              <a:t>Database optimization (indexing, normalization)</a:t>
            </a:r>
          </a:p>
          <a:p>
            <a:pPr lvl="1"/>
            <a:r>
              <a:rPr lang="en-US" sz="2000" dirty="0" smtClean="0"/>
              <a:t>Avoid on-the-fly reprojection – Harmonize into common projection</a:t>
            </a:r>
          </a:p>
          <a:p>
            <a:r>
              <a:rPr lang="en-US" sz="2400" b="1" dirty="0" smtClean="0"/>
              <a:t>Frameworks and Libraries for:</a:t>
            </a:r>
          </a:p>
          <a:p>
            <a:pPr lvl="1"/>
            <a:r>
              <a:rPr lang="en-US" sz="2000" dirty="0" smtClean="0"/>
              <a:t>Security</a:t>
            </a:r>
          </a:p>
          <a:p>
            <a:pPr lvl="2"/>
            <a:r>
              <a:rPr lang="en-US" sz="1800" dirty="0" smtClean="0"/>
              <a:t>Wrapping WMS/WFS services in authentication framework</a:t>
            </a:r>
          </a:p>
          <a:p>
            <a:pPr lvl="1"/>
            <a:r>
              <a:rPr lang="en-US" sz="2000" dirty="0" smtClean="0"/>
              <a:t>Cross Platform Support</a:t>
            </a:r>
          </a:p>
          <a:p>
            <a:pPr lvl="2"/>
            <a:r>
              <a:rPr lang="en-US" sz="1800" dirty="0" smtClean="0"/>
              <a:t>Get IE support enabled</a:t>
            </a:r>
          </a:p>
          <a:p>
            <a:pPr lvl="1"/>
            <a:r>
              <a:rPr lang="en-US" sz="2000" dirty="0" smtClean="0"/>
              <a:t>UI Layout optimization</a:t>
            </a:r>
          </a:p>
          <a:p>
            <a:pPr lvl="2"/>
            <a:r>
              <a:rPr lang="en-US" sz="1800" dirty="0" smtClean="0"/>
              <a:t>Increase map size</a:t>
            </a:r>
          </a:p>
          <a:p>
            <a:pPr lvl="2"/>
            <a:r>
              <a:rPr lang="en-US" sz="1800" dirty="0" smtClean="0"/>
              <a:t>Online </a:t>
            </a:r>
            <a:r>
              <a:rPr lang="en-US" sz="1800" dirty="0" smtClean="0"/>
              <a:t>help</a:t>
            </a:r>
          </a:p>
          <a:p>
            <a:r>
              <a:rPr lang="en-US" sz="2400" b="1" dirty="0" smtClean="0"/>
              <a:t>Increased print </a:t>
            </a:r>
            <a:r>
              <a:rPr lang="en-US" sz="2400" b="1" dirty="0" smtClean="0"/>
              <a:t>functionality</a:t>
            </a:r>
            <a:endParaRPr lang="en-US" sz="24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 - DBSGeo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Long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Batch uploads</a:t>
            </a:r>
          </a:p>
          <a:p>
            <a:r>
              <a:rPr lang="en-US" sz="2800" dirty="0" smtClean="0"/>
              <a:t>Search </a:t>
            </a:r>
            <a:r>
              <a:rPr lang="en-US" sz="2800" dirty="0" smtClean="0"/>
              <a:t>and Query </a:t>
            </a:r>
            <a:r>
              <a:rPr lang="en-US" sz="2800" dirty="0" smtClean="0"/>
              <a:t>capability</a:t>
            </a:r>
          </a:p>
          <a:p>
            <a:r>
              <a:rPr lang="en-US" sz="2800" dirty="0" smtClean="0"/>
              <a:t>Enhanced Reporting</a:t>
            </a:r>
            <a:endParaRPr lang="en-US" sz="2800" dirty="0" smtClean="0"/>
          </a:p>
          <a:p>
            <a:r>
              <a:rPr lang="en-US" sz="2800" dirty="0" smtClean="0"/>
              <a:t>Incorporate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party datasets (IOOS etc), both </a:t>
            </a:r>
            <a:r>
              <a:rPr lang="en-US" sz="2800" dirty="0" smtClean="0"/>
              <a:t>WMS/WFS/WCS</a:t>
            </a:r>
            <a:endParaRPr lang="en-US" sz="2800" dirty="0" smtClean="0"/>
          </a:p>
          <a:p>
            <a:r>
              <a:rPr lang="en-US" sz="2800" dirty="0" smtClean="0"/>
              <a:t>Custom groups for categorizing users, AOI’s, visible datasets, etc.</a:t>
            </a:r>
          </a:p>
          <a:p>
            <a:r>
              <a:rPr lang="en-US" sz="2800" dirty="0" smtClean="0"/>
              <a:t>Bookmarks for quickly allowing users to scale to a project scope in the </a:t>
            </a:r>
            <a:r>
              <a:rPr lang="en-US" sz="2800" dirty="0" smtClean="0"/>
              <a:t>interface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 - DBSGeo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 - DBSGeo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457200" y="2349500"/>
            <a:ext cx="8229600" cy="2159000"/>
          </a:xfrm>
          <a:prstGeom prst="rect">
            <a:avLst/>
          </a:prstGeom>
          <a:ln/>
        </p:spPr>
        <p:txBody>
          <a:bodyPr vert="horz" lIns="91440" tIns="45720" rIns="13208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08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Speed</a:t>
            </a:r>
            <a:endParaRPr kumimoji="0" lang="en-US" sz="9500" b="0" i="0" u="none" strike="noStrike" kern="1200" cap="none" spc="0" normalizeH="0" baseline="0" noProof="0" dirty="0">
              <a:ln>
                <a:noFill/>
              </a:ln>
              <a:solidFill>
                <a:srgbClr val="A408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 - DBSGeo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Tile Serving with TileCache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234698" y="914400"/>
            <a:ext cx="3962400" cy="5329238"/>
            <a:chOff x="228600" y="685800"/>
            <a:chExt cx="3962400" cy="5329238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>
              <a:off x="615698" y="685800"/>
              <a:ext cx="2908300" cy="533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 smtClean="0"/>
                <a:t>User Interface </a:t>
              </a:r>
            </a:p>
            <a:p>
              <a:pPr algn="ctr"/>
              <a:r>
                <a:rPr lang="en-US" sz="1600" dirty="0" smtClean="0"/>
                <a:t>(OpenLayers)</a:t>
              </a:r>
              <a:endParaRPr lang="en-US" sz="1600" dirty="0"/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>
              <a:off x="971298" y="1676400"/>
              <a:ext cx="2197100" cy="5158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/>
                <a:t>Internet</a:t>
              </a:r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>
              <a:off x="869070" y="2514600"/>
              <a:ext cx="2401557" cy="5158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/>
                <a:t>Web </a:t>
              </a:r>
              <a:r>
                <a:rPr lang="en-US" sz="1800" dirty="0" smtClean="0"/>
                <a:t>Server </a:t>
              </a:r>
            </a:p>
            <a:p>
              <a:pPr algn="ctr"/>
              <a:r>
                <a:rPr lang="en-US" sz="1600" dirty="0" smtClean="0"/>
                <a:t>(Apache)</a:t>
              </a:r>
              <a:endParaRPr lang="en-US" sz="1600" dirty="0"/>
            </a:p>
          </p:txBody>
        </p:sp>
        <p:sp>
          <p:nvSpPr>
            <p:cNvPr id="11" name="AutoShape 16"/>
            <p:cNvSpPr>
              <a:spLocks noChangeArrowheads="1"/>
            </p:cNvSpPr>
            <p:nvPr/>
          </p:nvSpPr>
          <p:spPr bwMode="auto">
            <a:xfrm>
              <a:off x="609600" y="5334000"/>
              <a:ext cx="2920496" cy="6810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800" dirty="0" smtClean="0"/>
                <a:t>Database </a:t>
              </a:r>
            </a:p>
            <a:p>
              <a:pPr algn="ctr"/>
              <a:r>
                <a:rPr lang="en-US" sz="1600" dirty="0" smtClean="0"/>
                <a:t>(PostgreSQL/PostGIS)</a:t>
              </a:r>
              <a:endParaRPr lang="en-US" sz="1600" dirty="0"/>
            </a:p>
          </p:txBody>
        </p:sp>
        <p:sp>
          <p:nvSpPr>
            <p:cNvPr id="12" name="AutoShape 29"/>
            <p:cNvSpPr>
              <a:spLocks noChangeArrowheads="1"/>
            </p:cNvSpPr>
            <p:nvPr/>
          </p:nvSpPr>
          <p:spPr bwMode="auto">
            <a:xfrm>
              <a:off x="840181" y="4419602"/>
              <a:ext cx="2459335" cy="5158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 smtClean="0"/>
                <a:t>GIS </a:t>
              </a:r>
            </a:p>
            <a:p>
              <a:pPr algn="ctr"/>
              <a:r>
                <a:rPr lang="en-US" sz="1600" dirty="0" smtClean="0"/>
                <a:t>(Mapserver/Mapnik)</a:t>
              </a:r>
              <a:endParaRPr lang="en-US" sz="1600" dirty="0"/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869070" y="3581400"/>
              <a:ext cx="2401557" cy="51581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 smtClean="0"/>
                <a:t>TileCache</a:t>
              </a:r>
            </a:p>
          </p:txBody>
        </p:sp>
        <p:cxnSp>
          <p:nvCxnSpPr>
            <p:cNvPr id="14" name="Elbow Connector 13"/>
            <p:cNvCxnSpPr/>
            <p:nvPr/>
          </p:nvCxnSpPr>
          <p:spPr>
            <a:xfrm rot="5400000">
              <a:off x="1841248" y="1447800"/>
              <a:ext cx="457200" cy="158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/>
            <p:nvPr/>
          </p:nvCxnSpPr>
          <p:spPr>
            <a:xfrm rot="16200000" flipH="1">
              <a:off x="1908656" y="2353406"/>
              <a:ext cx="322385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/>
            <p:nvPr/>
          </p:nvCxnSpPr>
          <p:spPr>
            <a:xfrm rot="5400000">
              <a:off x="1794356" y="3305907"/>
              <a:ext cx="550985" cy="158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/>
            <p:nvPr/>
          </p:nvCxnSpPr>
          <p:spPr>
            <a:xfrm rot="5400000">
              <a:off x="1908655" y="4258408"/>
              <a:ext cx="322387" cy="158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5400000">
              <a:off x="1870557" y="5134708"/>
              <a:ext cx="398583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228600" y="1295400"/>
              <a:ext cx="39624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>
                  <a:hlinkClick r:id="rId3"/>
                </a:rPr>
                <a:t>http://labs.metacarta.com/wms-c/tilecache.py/1.0.0/basic/5/32/23.png</a:t>
              </a:r>
              <a:r>
                <a:rPr lang="en-US" sz="1000" dirty="0" smtClean="0"/>
                <a:t> </a:t>
              </a:r>
              <a:endParaRPr lang="en-US" sz="10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133600" y="3124200"/>
              <a:ext cx="1371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Cache Miss</a:t>
              </a:r>
              <a:endParaRPr lang="en-US" dirty="0"/>
            </a:p>
          </p:txBody>
        </p:sp>
      </p:grpSp>
      <p:sp>
        <p:nvSpPr>
          <p:cNvPr id="63" name="AutoShape 13"/>
          <p:cNvSpPr>
            <a:spLocks noChangeArrowheads="1"/>
          </p:cNvSpPr>
          <p:nvPr/>
        </p:nvSpPr>
        <p:spPr bwMode="auto">
          <a:xfrm>
            <a:off x="3435098" y="4267200"/>
            <a:ext cx="2057400" cy="51581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/>
              <a:t>Disk Cache</a:t>
            </a:r>
          </a:p>
        </p:txBody>
      </p:sp>
      <p:cxnSp>
        <p:nvCxnSpPr>
          <p:cNvPr id="64" name="Elbow Connector 63"/>
          <p:cNvCxnSpPr>
            <a:stCxn id="63" idx="1"/>
          </p:cNvCxnSpPr>
          <p:nvPr/>
        </p:nvCxnSpPr>
        <p:spPr>
          <a:xfrm rot="10800000">
            <a:off x="3276726" y="4067908"/>
            <a:ext cx="158373" cy="4572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5029200" y="914400"/>
            <a:ext cx="3962400" cy="5329238"/>
            <a:chOff x="5029200" y="914400"/>
            <a:chExt cx="3962400" cy="5329238"/>
          </a:xfrm>
        </p:grpSpPr>
        <p:sp>
          <p:nvSpPr>
            <p:cNvPr id="50" name="AutoShape 11"/>
            <p:cNvSpPr>
              <a:spLocks noChangeArrowheads="1"/>
            </p:cNvSpPr>
            <p:nvPr/>
          </p:nvSpPr>
          <p:spPr bwMode="auto">
            <a:xfrm>
              <a:off x="5416298" y="914400"/>
              <a:ext cx="2908300" cy="533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 smtClean="0"/>
                <a:t>User Interface </a:t>
              </a:r>
            </a:p>
            <a:p>
              <a:pPr algn="ctr"/>
              <a:r>
                <a:rPr lang="en-US" sz="1600" dirty="0" smtClean="0"/>
                <a:t>(OpenLayers)</a:t>
              </a:r>
              <a:endParaRPr lang="en-US" sz="1600" dirty="0"/>
            </a:p>
          </p:txBody>
        </p:sp>
        <p:sp>
          <p:nvSpPr>
            <p:cNvPr id="51" name="AutoShape 12"/>
            <p:cNvSpPr>
              <a:spLocks noChangeArrowheads="1"/>
            </p:cNvSpPr>
            <p:nvPr/>
          </p:nvSpPr>
          <p:spPr bwMode="auto">
            <a:xfrm>
              <a:off x="5771898" y="1905000"/>
              <a:ext cx="2197100" cy="5158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/>
                <a:t>Internet</a:t>
              </a:r>
            </a:p>
          </p:txBody>
        </p:sp>
        <p:sp>
          <p:nvSpPr>
            <p:cNvPr id="52" name="AutoShape 13"/>
            <p:cNvSpPr>
              <a:spLocks noChangeArrowheads="1"/>
            </p:cNvSpPr>
            <p:nvPr/>
          </p:nvSpPr>
          <p:spPr bwMode="auto">
            <a:xfrm>
              <a:off x="5669670" y="2743200"/>
              <a:ext cx="2401557" cy="5158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/>
                <a:t>Web </a:t>
              </a:r>
              <a:r>
                <a:rPr lang="en-US" sz="1800" dirty="0" smtClean="0"/>
                <a:t>Server </a:t>
              </a:r>
            </a:p>
            <a:p>
              <a:pPr algn="ctr"/>
              <a:r>
                <a:rPr lang="en-US" sz="1600" dirty="0" smtClean="0"/>
                <a:t>(Apache)</a:t>
              </a:r>
              <a:endParaRPr lang="en-US" sz="1600" dirty="0"/>
            </a:p>
          </p:txBody>
        </p:sp>
        <p:sp>
          <p:nvSpPr>
            <p:cNvPr id="53" name="AutoShape 16"/>
            <p:cNvSpPr>
              <a:spLocks noChangeArrowheads="1"/>
            </p:cNvSpPr>
            <p:nvPr/>
          </p:nvSpPr>
          <p:spPr bwMode="auto">
            <a:xfrm>
              <a:off x="5410200" y="5562600"/>
              <a:ext cx="2920496" cy="6810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800" dirty="0" smtClean="0"/>
                <a:t>Database </a:t>
              </a:r>
            </a:p>
            <a:p>
              <a:pPr algn="ctr"/>
              <a:r>
                <a:rPr lang="en-US" sz="1600" dirty="0" smtClean="0"/>
                <a:t>(PostgreSQL/PostGIS)</a:t>
              </a:r>
              <a:endParaRPr lang="en-US" sz="1600" dirty="0"/>
            </a:p>
          </p:txBody>
        </p:sp>
        <p:sp>
          <p:nvSpPr>
            <p:cNvPr id="54" name="AutoShape 29"/>
            <p:cNvSpPr>
              <a:spLocks noChangeArrowheads="1"/>
            </p:cNvSpPr>
            <p:nvPr/>
          </p:nvSpPr>
          <p:spPr bwMode="auto">
            <a:xfrm>
              <a:off x="5640781" y="4648202"/>
              <a:ext cx="2459335" cy="5158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 smtClean="0"/>
                <a:t>GIS </a:t>
              </a:r>
            </a:p>
            <a:p>
              <a:pPr algn="ctr"/>
              <a:r>
                <a:rPr lang="en-US" sz="1600" dirty="0" smtClean="0"/>
                <a:t>(Mapserver/Mapnik)</a:t>
              </a:r>
              <a:endParaRPr lang="en-US" sz="1600" dirty="0"/>
            </a:p>
          </p:txBody>
        </p:sp>
        <p:sp>
          <p:nvSpPr>
            <p:cNvPr id="55" name="AutoShape 13"/>
            <p:cNvSpPr>
              <a:spLocks noChangeArrowheads="1"/>
            </p:cNvSpPr>
            <p:nvPr/>
          </p:nvSpPr>
          <p:spPr bwMode="auto">
            <a:xfrm>
              <a:off x="5669670" y="3810000"/>
              <a:ext cx="2401557" cy="51581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 smtClean="0"/>
                <a:t>TileCache</a:t>
              </a:r>
            </a:p>
          </p:txBody>
        </p:sp>
        <p:cxnSp>
          <p:nvCxnSpPr>
            <p:cNvPr id="56" name="Elbow Connector 55"/>
            <p:cNvCxnSpPr/>
            <p:nvPr/>
          </p:nvCxnSpPr>
          <p:spPr>
            <a:xfrm rot="5400000">
              <a:off x="6641848" y="1676400"/>
              <a:ext cx="457200" cy="158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/>
            <p:nvPr/>
          </p:nvCxnSpPr>
          <p:spPr>
            <a:xfrm rot="16200000" flipH="1">
              <a:off x="6709256" y="2582006"/>
              <a:ext cx="322385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/>
            <p:nvPr/>
          </p:nvCxnSpPr>
          <p:spPr>
            <a:xfrm rot="5400000">
              <a:off x="6594956" y="3534507"/>
              <a:ext cx="550985" cy="158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5029200" y="1524000"/>
              <a:ext cx="39624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>
                  <a:hlinkClick r:id="rId3"/>
                </a:rPr>
                <a:t>http://labs.metacarta.com/wms-c/tilecache.py/1.0.0/basic/5/32/23.png</a:t>
              </a:r>
              <a:r>
                <a:rPr lang="en-US" sz="1000" dirty="0" smtClean="0"/>
                <a:t> </a:t>
              </a:r>
              <a:endParaRPr lang="en-US" sz="10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934200" y="3352800"/>
              <a:ext cx="1371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Cache Hit</a:t>
              </a:r>
              <a:endParaRPr lang="en-US" dirty="0"/>
            </a:p>
          </p:txBody>
        </p:sp>
        <p:cxnSp>
          <p:nvCxnSpPr>
            <p:cNvPr id="68" name="Elbow Connector 67"/>
            <p:cNvCxnSpPr>
              <a:stCxn id="63" idx="3"/>
              <a:endCxn id="55" idx="1"/>
            </p:cNvCxnSpPr>
            <p:nvPr/>
          </p:nvCxnSpPr>
          <p:spPr>
            <a:xfrm flipV="1">
              <a:off x="5492498" y="4067908"/>
              <a:ext cx="177172" cy="4572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&quot;No&quot; Symbol 71"/>
          <p:cNvSpPr/>
          <p:nvPr/>
        </p:nvSpPr>
        <p:spPr>
          <a:xfrm>
            <a:off x="6766560" y="4389120"/>
            <a:ext cx="228600" cy="2286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&quot;No&quot; Symbol 72"/>
          <p:cNvSpPr/>
          <p:nvPr/>
        </p:nvSpPr>
        <p:spPr>
          <a:xfrm>
            <a:off x="6781800" y="5257800"/>
            <a:ext cx="228600" cy="2286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2620</TotalTime>
  <Words>524</Words>
  <Application>Microsoft Office PowerPoint</Application>
  <PresentationFormat>On-screen Show (4:3)</PresentationFormat>
  <Paragraphs>199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Pushing the envelope…</vt:lpstr>
      <vt:lpstr>Slide 2</vt:lpstr>
      <vt:lpstr>Current Architecture</vt:lpstr>
      <vt:lpstr>Architecture Direction</vt:lpstr>
      <vt:lpstr>Possible Future Architecture</vt:lpstr>
      <vt:lpstr>Current Short List</vt:lpstr>
      <vt:lpstr>Current Long List</vt:lpstr>
      <vt:lpstr>Slide 8</vt:lpstr>
      <vt:lpstr>Tile Serving with TileCache</vt:lpstr>
      <vt:lpstr>Slide 10</vt:lpstr>
      <vt:lpstr>Projections</vt:lpstr>
      <vt:lpstr>Slide 12</vt:lpstr>
      <vt:lpstr>Slide 13</vt:lpstr>
      <vt:lpstr>   ExtJS                         GeoExt   </vt:lpstr>
      <vt:lpstr>      Django                   GeoDjango</vt:lpstr>
      <vt:lpstr>Slide 16</vt:lpstr>
      <vt:lpstr>Mapserver                 Mapnik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Aaron Racicot</dc:creator>
  <cp:lastModifiedBy>Aaron Racicot</cp:lastModifiedBy>
  <cp:revision>54</cp:revision>
  <dcterms:created xsi:type="dcterms:W3CDTF">2009-05-01T22:16:59Z</dcterms:created>
  <dcterms:modified xsi:type="dcterms:W3CDTF">2009-07-14T04:36:40Z</dcterms:modified>
</cp:coreProperties>
</file>