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65" r:id="rId2"/>
    <p:sldId id="296" r:id="rId3"/>
    <p:sldId id="295" r:id="rId4"/>
    <p:sldId id="297" r:id="rId5"/>
    <p:sldId id="301" r:id="rId6"/>
    <p:sldId id="298" r:id="rId7"/>
    <p:sldId id="299" r:id="rId8"/>
    <p:sldId id="300" r:id="rId9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FF00"/>
    <a:srgbClr val="00FF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327" autoAdjust="0"/>
    <p:restoredTop sz="94838" autoAdjust="0"/>
  </p:normalViewPr>
  <p:slideViewPr>
    <p:cSldViewPr snapToGrid="0">
      <p:cViewPr>
        <p:scale>
          <a:sx n="110" d="100"/>
          <a:sy n="110" d="100"/>
        </p:scale>
        <p:origin x="-38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D5C8D9-04F8-4A6C-9120-6B88AD8444D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0A63CA-1BD6-42FF-AA43-10C17E4F2A27}" type="slidenum">
              <a:rPr lang="en-CA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3B095-AEBA-4725-9E3B-322FA9B7A53F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A63CA-1BD6-42FF-AA43-10C17E4F2A27}" type="slidenum">
              <a:rPr lang="en-CA" smtClean="0"/>
              <a:pPr/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D6299-9C1A-49FF-BA8E-B1EA5B6B0387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added bullets to some boxes—please check to ensure correctness.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A63CA-1BD6-42FF-AA43-10C17E4F2A27}" type="slidenum">
              <a:rPr lang="en-CA" smtClean="0"/>
              <a:pPr/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5D60D-3A14-4C99-A293-5041AF577DAB}" type="slidenum">
              <a:rPr lang="en-CA" smtClean="0"/>
              <a:pPr/>
              <a:t>5</a:t>
            </a:fld>
            <a:endParaRPr lang="en-CA" dirty="0" smtClean="0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cs typeface="SimSu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A63CA-1BD6-42FF-AA43-10C17E4F2A27}" type="slidenum">
              <a:rPr lang="en-CA" smtClean="0"/>
              <a:pPr/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A63CA-1BD6-42FF-AA43-10C17E4F2A27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A63CA-1BD6-42FF-AA43-10C17E4F2A27}" type="slidenum">
              <a:rPr lang="en-CA" smtClean="0"/>
              <a:pPr/>
              <a:t>8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765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7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8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8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8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8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8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8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8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768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768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68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76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276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27692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2769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2769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6FDA7B-9BB6-4446-AFD0-0A32AE82D340}" type="slidenum">
              <a:rPr lang="en-CA"/>
              <a:pPr/>
              <a:t>‹#›</a:t>
            </a:fld>
            <a:endParaRPr lang="en-CA" dirty="0"/>
          </a:p>
        </p:txBody>
      </p:sp>
      <p:pic>
        <p:nvPicPr>
          <p:cNvPr id="27695" name="Picture 47" descr="Tiny LogoSymbol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6019800"/>
            <a:ext cx="423863" cy="711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384CD-7169-4B47-98D6-98A0B29C0258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2478A-F456-4899-836B-10392DDE06B2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99C5B-9E15-43E9-9904-974E3DBC2B78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B168A-E42D-454A-BC92-1CC71848CCDC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4A1DF-2DCC-4A80-99E5-626351AECE1C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85DCC-9341-4DD7-834C-72D1768E7362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B8675-9D3C-4432-B6A1-A1B678A94FDB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A222B-9FCD-432B-9C86-EFC6FF1870BC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AC918-734F-42F2-8A50-1D6BB6177699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956C8-79F6-49E4-9EA5-F04DA0105CF9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A3CFA-3AAA-4BD3-AA67-EB68026A41E1}" type="slidenum">
              <a:rPr lang="en-CA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66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66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6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266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66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CA" dirty="0"/>
          </a:p>
        </p:txBody>
      </p:sp>
      <p:sp>
        <p:nvSpPr>
          <p:cNvPr id="266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CA" dirty="0"/>
          </a:p>
        </p:txBody>
      </p:sp>
      <p:sp>
        <p:nvSpPr>
          <p:cNvPr id="266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9E2BB55-7FFB-41A6-897B-61208FC71475}" type="slidenum">
              <a:rPr lang="en-CA"/>
              <a:pPr/>
              <a:t>‹#›</a:t>
            </a:fld>
            <a:endParaRPr lang="en-CA" dirty="0"/>
          </a:p>
        </p:txBody>
      </p:sp>
      <p:pic>
        <p:nvPicPr>
          <p:cNvPr id="26671" name="Picture 47" descr="Tiny LogoSymbol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6019800"/>
            <a:ext cx="423863" cy="711200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196850"/>
            <a:ext cx="8229600" cy="1039813"/>
          </a:xfrm>
        </p:spPr>
        <p:txBody>
          <a:bodyPr/>
          <a:lstStyle/>
          <a:p>
            <a:r>
              <a:rPr lang="en-US" sz="4000" dirty="0" smtClean="0"/>
              <a:t>Web-Based Tool and Why</a:t>
            </a:r>
            <a:endParaRPr lang="en-CA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1155699"/>
            <a:ext cx="7693025" cy="5029200"/>
          </a:xfrm>
        </p:spPr>
        <p:txBody>
          <a:bodyPr/>
          <a:lstStyle/>
          <a:p>
            <a:r>
              <a:rPr lang="en-US" sz="2400" dirty="0" smtClean="0"/>
              <a:t>Cross Platform Support</a:t>
            </a:r>
          </a:p>
          <a:p>
            <a:r>
              <a:rPr lang="en-US" sz="2400" dirty="0" smtClean="0"/>
              <a:t>Multi-User</a:t>
            </a:r>
          </a:p>
          <a:p>
            <a:r>
              <a:rPr lang="en-US" sz="2400" dirty="0" smtClean="0"/>
              <a:t>No special software to install… just a browser</a:t>
            </a:r>
          </a:p>
          <a:p>
            <a:r>
              <a:rPr lang="en-US" sz="2400" dirty="0" smtClean="0"/>
              <a:t>Offload real work to server</a:t>
            </a:r>
          </a:p>
          <a:p>
            <a:r>
              <a:rPr lang="en-US" sz="2400" dirty="0" smtClean="0"/>
              <a:t>No worrying </a:t>
            </a:r>
            <a:r>
              <a:rPr lang="en-US" sz="2400" dirty="0" smtClean="0"/>
              <a:t>about </a:t>
            </a:r>
            <a:r>
              <a:rPr lang="en-US" sz="2400" dirty="0" smtClean="0"/>
              <a:t>versions of </a:t>
            </a:r>
            <a:r>
              <a:rPr lang="en-US" sz="2400" dirty="0" smtClean="0"/>
              <a:t>data/software</a:t>
            </a:r>
            <a:endParaRPr lang="en-US" sz="2400" dirty="0" smtClean="0"/>
          </a:p>
          <a:p>
            <a:r>
              <a:rPr lang="en-US" sz="2400" dirty="0" smtClean="0"/>
              <a:t>Integrated GIS capabilities</a:t>
            </a:r>
          </a:p>
          <a:p>
            <a:r>
              <a:rPr lang="en-US" sz="2400" dirty="0" smtClean="0"/>
              <a:t>Potential for wide range of users…</a:t>
            </a:r>
          </a:p>
          <a:p>
            <a:pPr lvl="1"/>
            <a:r>
              <a:rPr lang="en-US" sz="1800" dirty="0" smtClean="0"/>
              <a:t>public&lt;-&gt;modelers</a:t>
            </a:r>
          </a:p>
          <a:p>
            <a:r>
              <a:rPr lang="en-US" sz="2400" dirty="0" smtClean="0"/>
              <a:t>Utilizing Open Source Software </a:t>
            </a:r>
          </a:p>
          <a:p>
            <a:pPr lvl="1"/>
            <a:r>
              <a:rPr lang="en-US" sz="2000" dirty="0" smtClean="0"/>
              <a:t>Reduce Cost</a:t>
            </a:r>
          </a:p>
          <a:p>
            <a:pPr lvl="1"/>
            <a:r>
              <a:rPr lang="en-US" sz="2000" dirty="0" smtClean="0"/>
              <a:t>Increase transportability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1163" y="182563"/>
            <a:ext cx="8293100" cy="557212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Common Workflows Fit Well With OS GIS Tools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71600" y="1143000"/>
            <a:ext cx="1689100" cy="679450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dirty="0"/>
              <a:t>Data Collection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52788" y="1143000"/>
            <a:ext cx="1689100" cy="679450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dirty="0"/>
              <a:t>Model Integration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133975" y="1143000"/>
            <a:ext cx="1689100" cy="679450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dirty="0"/>
              <a:t>Web-Based DST’s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016750" y="1143000"/>
            <a:ext cx="1689100" cy="679450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dirty="0"/>
              <a:t>????</a:t>
            </a:r>
          </a:p>
          <a:p>
            <a:pPr algn="ctr"/>
            <a:r>
              <a:rPr lang="en-US" sz="1800" dirty="0"/>
              <a:t>(Flexibility)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 rot="5400000">
            <a:off x="392113" y="855663"/>
            <a:ext cx="922337" cy="884237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411163" y="2217738"/>
            <a:ext cx="8294687" cy="1639887"/>
            <a:chOff x="267" y="1676"/>
            <a:chExt cx="5225" cy="1033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67" y="1676"/>
              <a:ext cx="5224" cy="351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/>
                <a:t>Reduced Expense for Tight Budgets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872" y="2281"/>
              <a:ext cx="1064" cy="42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Software Expense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057" y="2281"/>
              <a:ext cx="1064" cy="40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Contracting</a:t>
              </a:r>
              <a:r>
                <a:rPr lang="en-US" sz="1800" dirty="0" smtClean="0"/>
                <a:t>/ Development</a:t>
              </a:r>
              <a:endParaRPr lang="en-US" sz="1800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242" y="2281"/>
              <a:ext cx="1064" cy="42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Deployment and Hosting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428" y="2281"/>
              <a:ext cx="1064" cy="42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????</a:t>
              </a:r>
            </a:p>
            <a:p>
              <a:pPr algn="ctr"/>
              <a:r>
                <a:rPr lang="en-US" sz="1800" dirty="0"/>
                <a:t>(Flexibility)</a:t>
              </a: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rot="5400000">
              <a:off x="255" y="2100"/>
              <a:ext cx="581" cy="557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7" name="Group 22"/>
          <p:cNvGrpSpPr>
            <a:grpSpLocks/>
          </p:cNvGrpSpPr>
          <p:nvPr/>
        </p:nvGrpSpPr>
        <p:grpSpPr bwMode="auto">
          <a:xfrm>
            <a:off x="411163" y="4176713"/>
            <a:ext cx="8294687" cy="1639887"/>
            <a:chOff x="267" y="2862"/>
            <a:chExt cx="5225" cy="1033"/>
          </a:xfrm>
        </p:grpSpPr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67" y="2862"/>
              <a:ext cx="5224" cy="351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/>
                <a:t>Standards Based – Transparent Development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872" y="3467"/>
              <a:ext cx="1064" cy="42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Standards Focused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057" y="3467"/>
              <a:ext cx="1064" cy="42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Open Development</a:t>
              </a: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242" y="3467"/>
              <a:ext cx="1064" cy="42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Community Building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4428" y="3467"/>
              <a:ext cx="1064" cy="428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/>
                <a:t>????</a:t>
              </a:r>
            </a:p>
            <a:p>
              <a:pPr algn="ctr"/>
              <a:r>
                <a:rPr lang="en-US" sz="1800" dirty="0"/>
                <a:t>(Flexibility)</a:t>
              </a:r>
            </a:p>
          </p:txBody>
        </p:sp>
        <p:sp>
          <p:nvSpPr>
            <p:cNvPr id="23" name="AutoShape 21"/>
            <p:cNvSpPr>
              <a:spLocks noChangeArrowheads="1"/>
            </p:cNvSpPr>
            <p:nvPr/>
          </p:nvSpPr>
          <p:spPr bwMode="auto">
            <a:xfrm rot="5400000">
              <a:off x="255" y="3286"/>
              <a:ext cx="581" cy="557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0"/>
            <a:ext cx="8229600" cy="1143000"/>
          </a:xfrm>
        </p:spPr>
        <p:txBody>
          <a:bodyPr/>
          <a:lstStyle/>
          <a:p>
            <a:r>
              <a:rPr lang="en-US" sz="3600" dirty="0" smtClean="0"/>
              <a:t>Explaining the Stack</a:t>
            </a:r>
            <a:endParaRPr lang="en-US" sz="3600" dirty="0"/>
          </a:p>
        </p:txBody>
      </p:sp>
      <p:sp>
        <p:nvSpPr>
          <p:cNvPr id="19" name="AutoShape 34"/>
          <p:cNvSpPr>
            <a:spLocks noChangeArrowheads="1"/>
          </p:cNvSpPr>
          <p:nvPr/>
        </p:nvSpPr>
        <p:spPr bwMode="auto">
          <a:xfrm rot="10800000">
            <a:off x="330200" y="1041400"/>
            <a:ext cx="8504238" cy="54594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Rectangle 35"/>
          <p:cNvSpPr>
            <a:spLocks noChangeArrowheads="1"/>
          </p:cNvSpPr>
          <p:nvPr/>
        </p:nvSpPr>
        <p:spPr bwMode="auto">
          <a:xfrm>
            <a:off x="3748216" y="4477258"/>
            <a:ext cx="1669775" cy="810019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dirty="0"/>
              <a:t>OS Core</a:t>
            </a:r>
          </a:p>
          <a:p>
            <a:pPr algn="ctr"/>
            <a:r>
              <a:rPr lang="en-US" sz="2400" dirty="0"/>
              <a:t>(Linux)</a:t>
            </a:r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2317126" y="2491112"/>
            <a:ext cx="4555786" cy="830997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dirty="0"/>
              <a:t>OS GIS Base Tools </a:t>
            </a:r>
          </a:p>
          <a:p>
            <a:pPr algn="ctr"/>
            <a:r>
              <a:rPr lang="en-US" sz="2400" dirty="0"/>
              <a:t>(GDAL, </a:t>
            </a:r>
            <a:r>
              <a:rPr lang="en-US" sz="2400" dirty="0" smtClean="0"/>
              <a:t>OGR, </a:t>
            </a:r>
            <a:r>
              <a:rPr lang="en-US" sz="2400" dirty="0"/>
              <a:t>PostGIS, etc.)</a:t>
            </a: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1241985" y="1114630"/>
            <a:ext cx="3188893" cy="738664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OS GIS Web Apps</a:t>
            </a:r>
          </a:p>
          <a:p>
            <a:pPr algn="ctr"/>
            <a:r>
              <a:rPr lang="en-US" dirty="0" smtClean="0"/>
              <a:t>Mapserver</a:t>
            </a:r>
            <a:r>
              <a:rPr lang="en-US" dirty="0"/>
              <a:t>, </a:t>
            </a:r>
            <a:r>
              <a:rPr lang="en-US" dirty="0" smtClean="0"/>
              <a:t>OpenLayers</a:t>
            </a:r>
            <a:r>
              <a:rPr lang="en-US" dirty="0"/>
              <a:t>, etc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3064421" y="3545452"/>
            <a:ext cx="3113565" cy="724833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dirty="0"/>
              <a:t>OS Base Tools </a:t>
            </a:r>
          </a:p>
          <a:p>
            <a:pPr algn="ctr"/>
            <a:r>
              <a:rPr lang="en-US" sz="1800" dirty="0"/>
              <a:t>(Apache, Compilers, etc.)</a:t>
            </a:r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4506206" y="1114631"/>
            <a:ext cx="3416446" cy="738664"/>
          </a:xfrm>
          <a:prstGeom prst="rect">
            <a:avLst/>
          </a:prstGeom>
          <a:solidFill>
            <a:srgbClr val="FFFFFF">
              <a:alpha val="5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dirty="0"/>
              <a:t>OS GIS Desktop Apps</a:t>
            </a:r>
          </a:p>
          <a:p>
            <a:pPr algn="ctr"/>
            <a:r>
              <a:rPr lang="en-US" sz="1800" dirty="0" smtClean="0"/>
              <a:t>QGIS</a:t>
            </a:r>
            <a:r>
              <a:rPr lang="en-US" sz="1800" dirty="0"/>
              <a:t>, </a:t>
            </a:r>
            <a:r>
              <a:rPr lang="en-US" sz="1800" dirty="0" smtClean="0"/>
              <a:t>GRASS, </a:t>
            </a:r>
            <a:r>
              <a:rPr lang="en-US" sz="1800" dirty="0"/>
              <a:t>etc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25" name="Line 40"/>
          <p:cNvSpPr>
            <a:spLocks noChangeShapeType="1"/>
          </p:cNvSpPr>
          <p:nvPr/>
        </p:nvSpPr>
        <p:spPr bwMode="auto">
          <a:xfrm flipV="1">
            <a:off x="5544119" y="1897808"/>
            <a:ext cx="684231" cy="50663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6" name="Line 41"/>
          <p:cNvSpPr>
            <a:spLocks noChangeShapeType="1"/>
          </p:cNvSpPr>
          <p:nvPr/>
        </p:nvSpPr>
        <p:spPr bwMode="auto">
          <a:xfrm flipH="1" flipV="1">
            <a:off x="2823732" y="1910508"/>
            <a:ext cx="681092" cy="50663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/>
          <p:cNvCxnSpPr/>
          <p:nvPr/>
        </p:nvCxnSpPr>
        <p:spPr>
          <a:xfrm rot="16200000" flipV="1">
            <a:off x="88900" y="3175000"/>
            <a:ext cx="3962400" cy="76200"/>
          </a:xfrm>
          <a:prstGeom prst="line">
            <a:avLst/>
          </a:prstGeom>
          <a:ln w="508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49300"/>
          </a:xfrm>
        </p:spPr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8207375" y="1098550"/>
            <a:ext cx="536575" cy="522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2400" dirty="0" smtClean="0"/>
              <a:t>TISEC DSS</a:t>
            </a:r>
            <a:endParaRPr lang="en-US" sz="2400" dirty="0"/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177800" y="838362"/>
            <a:ext cx="7854950" cy="5058181"/>
            <a:chOff x="74" y="530"/>
            <a:chExt cx="5273" cy="3578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74" y="530"/>
              <a:ext cx="2647" cy="32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292929"/>
                  </a:solidFill>
                </a:rPr>
                <a:t>Users Modify Parameters</a:t>
              </a:r>
              <a:endParaRPr lang="en-US" sz="1800" dirty="0">
                <a:solidFill>
                  <a:srgbClr val="292929"/>
                </a:solidFill>
              </a:endParaRPr>
            </a:p>
          </p:txBody>
        </p:sp>
        <p:cxnSp>
          <p:nvCxnSpPr>
            <p:cNvPr id="10" name="AutoShape 5"/>
            <p:cNvCxnSpPr>
              <a:cxnSpLocks noChangeShapeType="1"/>
              <a:stCxn id="9" idx="2"/>
              <a:endCxn id="11" idx="0"/>
            </p:cNvCxnSpPr>
            <p:nvPr/>
          </p:nvCxnSpPr>
          <p:spPr bwMode="auto">
            <a:xfrm rot="16200000" flipH="1">
              <a:off x="1802" y="452"/>
              <a:ext cx="167" cy="976"/>
            </a:xfrm>
            <a:prstGeom prst="curvedConnector3">
              <a:avLst>
                <a:gd name="adj1" fmla="val 50000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066" y="1023"/>
              <a:ext cx="2614" cy="32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292929"/>
                  </a:solidFill>
                </a:rPr>
                <a:t>Request Sent to Server</a:t>
              </a:r>
              <a:endParaRPr lang="en-US" sz="1800" dirty="0">
                <a:solidFill>
                  <a:srgbClr val="292929"/>
                </a:solidFill>
              </a:endParaRPr>
            </a:p>
          </p:txBody>
        </p:sp>
        <p:cxnSp>
          <p:nvCxnSpPr>
            <p:cNvPr id="12" name="AutoShape 7"/>
            <p:cNvCxnSpPr>
              <a:cxnSpLocks noChangeShapeType="1"/>
              <a:stCxn id="11" idx="2"/>
              <a:endCxn id="13" idx="0"/>
            </p:cNvCxnSpPr>
            <p:nvPr/>
          </p:nvCxnSpPr>
          <p:spPr bwMode="auto">
            <a:xfrm rot="16200000" flipH="1">
              <a:off x="2747" y="976"/>
              <a:ext cx="205" cy="952"/>
            </a:xfrm>
            <a:prstGeom prst="curvedConnector3">
              <a:avLst>
                <a:gd name="adj1" fmla="val 50000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033" y="1555"/>
              <a:ext cx="2585" cy="32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292929"/>
                  </a:solidFill>
                </a:rPr>
                <a:t>Server Processes Request</a:t>
              </a:r>
              <a:endParaRPr lang="en-US" sz="1800" dirty="0">
                <a:solidFill>
                  <a:srgbClr val="292929"/>
                </a:solidFill>
              </a:endParaRPr>
            </a:p>
          </p:txBody>
        </p:sp>
        <p:cxnSp>
          <p:nvCxnSpPr>
            <p:cNvPr id="14" name="AutoShape 9"/>
            <p:cNvCxnSpPr>
              <a:cxnSpLocks noChangeShapeType="1"/>
              <a:stCxn id="13" idx="2"/>
              <a:endCxn id="15" idx="0"/>
            </p:cNvCxnSpPr>
            <p:nvPr/>
          </p:nvCxnSpPr>
          <p:spPr bwMode="auto">
            <a:xfrm rot="16200000" flipH="1">
              <a:off x="3436" y="1771"/>
              <a:ext cx="254" cy="476"/>
            </a:xfrm>
            <a:prstGeom prst="curvedConnector3">
              <a:avLst>
                <a:gd name="adj1" fmla="val 50000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257" y="2136"/>
              <a:ext cx="3090" cy="32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292929"/>
                  </a:solidFill>
                </a:rPr>
                <a:t>Results Populated In Database</a:t>
              </a:r>
              <a:endParaRPr lang="en-US" sz="1800" dirty="0">
                <a:solidFill>
                  <a:srgbClr val="292929"/>
                </a:solidFill>
              </a:endParaRPr>
            </a:p>
          </p:txBody>
        </p:sp>
        <p:cxnSp>
          <p:nvCxnSpPr>
            <p:cNvPr id="16" name="AutoShape 11"/>
            <p:cNvCxnSpPr>
              <a:cxnSpLocks noChangeShapeType="1"/>
              <a:stCxn id="15" idx="2"/>
              <a:endCxn id="17" idx="0"/>
            </p:cNvCxnSpPr>
            <p:nvPr/>
          </p:nvCxnSpPr>
          <p:spPr bwMode="auto">
            <a:xfrm rot="5400000">
              <a:off x="3455" y="2321"/>
              <a:ext cx="205" cy="489"/>
            </a:xfrm>
            <a:prstGeom prst="curvedConnector3">
              <a:avLst>
                <a:gd name="adj1" fmla="val 50000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2024" y="2668"/>
              <a:ext cx="2577" cy="32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292929"/>
                  </a:solidFill>
                </a:rPr>
                <a:t>Results are spatially joined</a:t>
              </a:r>
              <a:endParaRPr lang="en-US" sz="1800" dirty="0">
                <a:solidFill>
                  <a:srgbClr val="292929"/>
                </a:solidFill>
              </a:endParaRPr>
            </a:p>
          </p:txBody>
        </p:sp>
        <p:cxnSp>
          <p:nvCxnSpPr>
            <p:cNvPr id="18" name="AutoShape 13"/>
            <p:cNvCxnSpPr>
              <a:cxnSpLocks noChangeShapeType="1"/>
              <a:stCxn id="17" idx="2"/>
              <a:endCxn id="19" idx="0"/>
            </p:cNvCxnSpPr>
            <p:nvPr/>
          </p:nvCxnSpPr>
          <p:spPr bwMode="auto">
            <a:xfrm rot="5400000">
              <a:off x="2707" y="2618"/>
              <a:ext cx="229" cy="983"/>
            </a:xfrm>
            <a:prstGeom prst="curvedConnector3">
              <a:avLst>
                <a:gd name="adj1" fmla="val 50000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945" y="3224"/>
              <a:ext cx="2769" cy="32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292929"/>
                  </a:solidFill>
                </a:rPr>
                <a:t>Maps and Data are Returned</a:t>
              </a:r>
              <a:endParaRPr lang="en-US" sz="1800" dirty="0">
                <a:solidFill>
                  <a:srgbClr val="292929"/>
                </a:solidFill>
              </a:endParaRPr>
            </a:p>
          </p:txBody>
        </p:sp>
        <p:cxnSp>
          <p:nvCxnSpPr>
            <p:cNvPr id="20" name="AutoShape 15"/>
            <p:cNvCxnSpPr>
              <a:cxnSpLocks noChangeShapeType="1"/>
              <a:stCxn id="19" idx="2"/>
              <a:endCxn id="21" idx="0"/>
            </p:cNvCxnSpPr>
            <p:nvPr/>
          </p:nvCxnSpPr>
          <p:spPr bwMode="auto">
            <a:xfrm rot="5400000">
              <a:off x="1781" y="3233"/>
              <a:ext cx="230" cy="866"/>
            </a:xfrm>
            <a:prstGeom prst="curvedConnector3">
              <a:avLst>
                <a:gd name="adj1" fmla="val 50000"/>
              </a:avLst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74" y="3781"/>
              <a:ext cx="2779" cy="327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292929"/>
                  </a:solidFill>
                </a:rPr>
                <a:t>Users Visualize Results</a:t>
              </a:r>
              <a:endParaRPr lang="en-US" sz="1800" dirty="0">
                <a:solidFill>
                  <a:srgbClr val="292929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079500" y="2921000"/>
            <a:ext cx="1020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Web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ChangeArrowheads="1"/>
          </p:cNvSpPr>
          <p:nvPr/>
        </p:nvSpPr>
        <p:spPr bwMode="auto">
          <a:xfrm>
            <a:off x="965200" y="5613400"/>
            <a:ext cx="7632700" cy="838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dirty="0"/>
              <a:t>Data </a:t>
            </a:r>
            <a:r>
              <a:rPr lang="en-US" sz="1800" dirty="0" smtClean="0"/>
              <a:t>Layer</a:t>
            </a:r>
            <a:endParaRPr lang="en-US" sz="1800" dirty="0"/>
          </a:p>
        </p:txBody>
      </p:sp>
      <p:sp>
        <p:nvSpPr>
          <p:cNvPr id="167938" name="Rectangle 3"/>
          <p:cNvSpPr>
            <a:spLocks noChangeArrowheads="1"/>
          </p:cNvSpPr>
          <p:nvPr/>
        </p:nvSpPr>
        <p:spPr bwMode="auto">
          <a:xfrm>
            <a:off x="965200" y="4140200"/>
            <a:ext cx="7632700" cy="14605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dirty="0">
                <a:solidFill>
                  <a:srgbClr val="0000CC"/>
                </a:solidFill>
              </a:rPr>
              <a:t>Process</a:t>
            </a:r>
          </a:p>
          <a:p>
            <a:r>
              <a:rPr lang="en-US" sz="1800" dirty="0" smtClean="0">
                <a:solidFill>
                  <a:srgbClr val="0000CC"/>
                </a:solidFill>
              </a:rPr>
              <a:t>Layer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167939" name="Rectangle 4"/>
          <p:cNvSpPr>
            <a:spLocks noChangeArrowheads="1"/>
          </p:cNvSpPr>
          <p:nvPr/>
        </p:nvSpPr>
        <p:spPr bwMode="auto">
          <a:xfrm>
            <a:off x="965200" y="2946400"/>
            <a:ext cx="7632700" cy="1193800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 dirty="0">
                <a:solidFill>
                  <a:srgbClr val="0000CC"/>
                </a:solidFill>
              </a:rPr>
              <a:t>User Interface</a:t>
            </a:r>
          </a:p>
          <a:p>
            <a:r>
              <a:rPr lang="en-US" sz="1800" dirty="0" smtClean="0">
                <a:solidFill>
                  <a:srgbClr val="0000CC"/>
                </a:solidFill>
              </a:rPr>
              <a:t>Layer</a:t>
            </a:r>
            <a:endParaRPr lang="en-US" sz="1800" dirty="0">
              <a:solidFill>
                <a:srgbClr val="0000CC"/>
              </a:solidFill>
            </a:endParaRP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ea typeface="SimSun" pitchFamily="2" charset="-122"/>
              </a:rPr>
              <a:t>Simplified IDSS Architecture</a:t>
            </a:r>
            <a:endParaRPr lang="en-US" altLang="zh-CN" sz="4000" i="1" dirty="0">
              <a:ea typeface="SimSun" pitchFamily="2" charset="-122"/>
            </a:endParaRPr>
          </a:p>
        </p:txBody>
      </p:sp>
      <p:sp>
        <p:nvSpPr>
          <p:cNvPr id="167941" name="Line 6"/>
          <p:cNvSpPr>
            <a:spLocks noChangeShapeType="1"/>
          </p:cNvSpPr>
          <p:nvPr/>
        </p:nvSpPr>
        <p:spPr bwMode="auto">
          <a:xfrm>
            <a:off x="5429250" y="81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7942" name="Line 7"/>
          <p:cNvSpPr>
            <a:spLocks noChangeShapeType="1"/>
          </p:cNvSpPr>
          <p:nvPr/>
        </p:nvSpPr>
        <p:spPr bwMode="auto">
          <a:xfrm>
            <a:off x="5429250" y="12747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7943" name="AutoShape 8"/>
          <p:cNvSpPr>
            <a:spLocks noChangeArrowheads="1"/>
          </p:cNvSpPr>
          <p:nvPr/>
        </p:nvSpPr>
        <p:spPr bwMode="auto">
          <a:xfrm>
            <a:off x="1968500" y="1041400"/>
            <a:ext cx="927100" cy="495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USER</a:t>
            </a:r>
          </a:p>
        </p:txBody>
      </p:sp>
      <p:sp>
        <p:nvSpPr>
          <p:cNvPr id="167944" name="AutoShape 9"/>
          <p:cNvSpPr>
            <a:spLocks noChangeArrowheads="1"/>
          </p:cNvSpPr>
          <p:nvPr/>
        </p:nvSpPr>
        <p:spPr bwMode="auto">
          <a:xfrm>
            <a:off x="6515100" y="1028700"/>
            <a:ext cx="927100" cy="495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USER</a:t>
            </a:r>
          </a:p>
        </p:txBody>
      </p:sp>
      <p:sp>
        <p:nvSpPr>
          <p:cNvPr id="167946" name="AutoShape 11"/>
          <p:cNvSpPr>
            <a:spLocks noChangeArrowheads="1"/>
          </p:cNvSpPr>
          <p:nvPr/>
        </p:nvSpPr>
        <p:spPr bwMode="auto">
          <a:xfrm>
            <a:off x="3329215" y="1270000"/>
            <a:ext cx="2908300" cy="660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 smtClean="0"/>
              <a:t>User Interface </a:t>
            </a:r>
          </a:p>
          <a:p>
            <a:pPr algn="ctr"/>
            <a:r>
              <a:rPr lang="en-US" sz="1800" dirty="0" smtClean="0"/>
              <a:t>(ExtJS and Open Layers)</a:t>
            </a:r>
            <a:endParaRPr lang="en-US" sz="1800" dirty="0"/>
          </a:p>
        </p:txBody>
      </p:sp>
      <p:sp>
        <p:nvSpPr>
          <p:cNvPr id="167947" name="AutoShape 12"/>
          <p:cNvSpPr>
            <a:spLocks noChangeArrowheads="1"/>
          </p:cNvSpPr>
          <p:nvPr/>
        </p:nvSpPr>
        <p:spPr bwMode="auto">
          <a:xfrm>
            <a:off x="3683838" y="2187608"/>
            <a:ext cx="2197100" cy="495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Internet</a:t>
            </a:r>
          </a:p>
        </p:txBody>
      </p:sp>
      <p:sp>
        <p:nvSpPr>
          <p:cNvPr id="167948" name="AutoShape 13"/>
          <p:cNvSpPr>
            <a:spLocks noChangeArrowheads="1"/>
          </p:cNvSpPr>
          <p:nvPr/>
        </p:nvSpPr>
        <p:spPr bwMode="auto">
          <a:xfrm>
            <a:off x="2662812" y="3024833"/>
            <a:ext cx="2401557" cy="495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Web </a:t>
            </a:r>
            <a:r>
              <a:rPr lang="en-US" sz="1800" dirty="0" smtClean="0"/>
              <a:t>Server (Apache)</a:t>
            </a:r>
            <a:endParaRPr lang="en-US" sz="1800" dirty="0"/>
          </a:p>
        </p:txBody>
      </p:sp>
      <p:sp>
        <p:nvSpPr>
          <p:cNvPr id="167949" name="AutoShape 14"/>
          <p:cNvSpPr>
            <a:spLocks noChangeArrowheads="1"/>
          </p:cNvSpPr>
          <p:nvPr/>
        </p:nvSpPr>
        <p:spPr bwMode="auto">
          <a:xfrm>
            <a:off x="2200589" y="4475686"/>
            <a:ext cx="3088333" cy="71508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/>
              <a:t>Tidal </a:t>
            </a:r>
            <a:r>
              <a:rPr lang="en-US" dirty="0"/>
              <a:t>power calculations</a:t>
            </a:r>
          </a:p>
          <a:p>
            <a:pPr algn="ctr"/>
            <a:r>
              <a:rPr lang="en-US" dirty="0"/>
              <a:t>Module</a:t>
            </a:r>
          </a:p>
        </p:txBody>
      </p:sp>
      <p:sp>
        <p:nvSpPr>
          <p:cNvPr id="167950" name="AutoShape 15"/>
          <p:cNvSpPr>
            <a:spLocks noChangeArrowheads="1"/>
          </p:cNvSpPr>
          <p:nvPr/>
        </p:nvSpPr>
        <p:spPr bwMode="auto">
          <a:xfrm>
            <a:off x="5536643" y="4479559"/>
            <a:ext cx="2944166" cy="71508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/>
              <a:t>GIS Mapping </a:t>
            </a:r>
            <a:r>
              <a:rPr lang="en-US" dirty="0"/>
              <a:t>&amp; query </a:t>
            </a:r>
            <a:r>
              <a:rPr lang="en-US" dirty="0" smtClean="0"/>
              <a:t>tools (Mapserver)</a:t>
            </a:r>
            <a:endParaRPr lang="en-US" dirty="0"/>
          </a:p>
        </p:txBody>
      </p:sp>
      <p:sp>
        <p:nvSpPr>
          <p:cNvPr id="167951" name="AutoShape 16"/>
          <p:cNvSpPr>
            <a:spLocks noChangeArrowheads="1"/>
          </p:cNvSpPr>
          <p:nvPr/>
        </p:nvSpPr>
        <p:spPr bwMode="auto">
          <a:xfrm>
            <a:off x="3198150" y="5846204"/>
            <a:ext cx="4416595" cy="40862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/>
              <a:t>Database (PostGIS) </a:t>
            </a:r>
            <a:r>
              <a:rPr lang="en-US" sz="1800" dirty="0"/>
              <a:t>&amp; File </a:t>
            </a:r>
            <a:r>
              <a:rPr lang="en-US" sz="1800" dirty="0" smtClean="0"/>
              <a:t>Server (Linux)</a:t>
            </a:r>
            <a:endParaRPr lang="en-US" sz="1800" dirty="0"/>
          </a:p>
        </p:txBody>
      </p:sp>
      <p:sp>
        <p:nvSpPr>
          <p:cNvPr id="167959" name="Line 24"/>
          <p:cNvSpPr>
            <a:spLocks noChangeShapeType="1"/>
          </p:cNvSpPr>
          <p:nvPr/>
        </p:nvSpPr>
        <p:spPr bwMode="auto">
          <a:xfrm>
            <a:off x="2898948" y="1321358"/>
            <a:ext cx="401936" cy="29642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7961" name="Line 26"/>
          <p:cNvSpPr>
            <a:spLocks noChangeShapeType="1"/>
          </p:cNvSpPr>
          <p:nvPr/>
        </p:nvSpPr>
        <p:spPr bwMode="auto">
          <a:xfrm flipH="1">
            <a:off x="6245050" y="1266092"/>
            <a:ext cx="246183" cy="35671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67964" name="AutoShape 29"/>
          <p:cNvSpPr>
            <a:spLocks noChangeArrowheads="1"/>
          </p:cNvSpPr>
          <p:nvPr/>
        </p:nvSpPr>
        <p:spPr bwMode="auto">
          <a:xfrm>
            <a:off x="5668665" y="3024833"/>
            <a:ext cx="2410208" cy="495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Map Server</a:t>
            </a:r>
          </a:p>
        </p:txBody>
      </p:sp>
      <p:cxnSp>
        <p:nvCxnSpPr>
          <p:cNvPr id="32" name="Elbow Connector 31"/>
          <p:cNvCxnSpPr>
            <a:stCxn id="167946" idx="2"/>
            <a:endCxn id="167947" idx="0"/>
          </p:cNvCxnSpPr>
          <p:nvPr/>
        </p:nvCxnSpPr>
        <p:spPr>
          <a:xfrm rot="5400000">
            <a:off x="4654273" y="2058516"/>
            <a:ext cx="257208" cy="97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67947" idx="2"/>
            <a:endCxn id="167939" idx="0"/>
          </p:cNvCxnSpPr>
          <p:nvPr/>
        </p:nvCxnSpPr>
        <p:spPr>
          <a:xfrm rot="5400000">
            <a:off x="4650223" y="2814235"/>
            <a:ext cx="263492" cy="83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67948" idx="2"/>
            <a:endCxn id="167949" idx="0"/>
          </p:cNvCxnSpPr>
          <p:nvPr/>
        </p:nvCxnSpPr>
        <p:spPr>
          <a:xfrm rot="5400000">
            <a:off x="3326398" y="3938492"/>
            <a:ext cx="955553" cy="118835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67964" idx="2"/>
            <a:endCxn id="167950" idx="0"/>
          </p:cNvCxnSpPr>
          <p:nvPr/>
        </p:nvCxnSpPr>
        <p:spPr>
          <a:xfrm rot="16200000" flipH="1">
            <a:off x="6461534" y="3932367"/>
            <a:ext cx="959426" cy="134957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167964" idx="1"/>
            <a:endCxn id="167948" idx="3"/>
          </p:cNvCxnSpPr>
          <p:nvPr/>
        </p:nvCxnSpPr>
        <p:spPr>
          <a:xfrm rot="10800000">
            <a:off x="5064369" y="3272483"/>
            <a:ext cx="604296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167951" idx="0"/>
            <a:endCxn id="167949" idx="2"/>
          </p:cNvCxnSpPr>
          <p:nvPr/>
        </p:nvCxnSpPr>
        <p:spPr>
          <a:xfrm rot="16200000" flipV="1">
            <a:off x="4247888" y="4687644"/>
            <a:ext cx="655429" cy="1661692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167950" idx="2"/>
            <a:endCxn id="167951" idx="0"/>
          </p:cNvCxnSpPr>
          <p:nvPr/>
        </p:nvCxnSpPr>
        <p:spPr>
          <a:xfrm rot="5400000">
            <a:off x="5881809" y="4719287"/>
            <a:ext cx="651556" cy="1602278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4148837" y="3568655"/>
            <a:ext cx="2401557" cy="495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 smtClean="0"/>
              <a:t>Framework (Django)</a:t>
            </a:r>
            <a:endParaRPr lang="en-US" sz="1800" dirty="0"/>
          </a:p>
        </p:txBody>
      </p:sp>
      <p:cxnSp>
        <p:nvCxnSpPr>
          <p:cNvPr id="97" name="Elbow Connector 96"/>
          <p:cNvCxnSpPr>
            <a:endCxn id="94" idx="0"/>
          </p:cNvCxnSpPr>
          <p:nvPr/>
        </p:nvCxnSpPr>
        <p:spPr>
          <a:xfrm rot="16200000" flipH="1">
            <a:off x="5203027" y="3422066"/>
            <a:ext cx="292522" cy="656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20308_MCR_Average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35000" y="188167"/>
            <a:ext cx="7950199" cy="57887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20308_WI_Params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60400" y="214322"/>
            <a:ext cx="7937500" cy="57794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20308_WI_Graphs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44062" y="211016"/>
            <a:ext cx="7576963" cy="59161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5007</TotalTime>
  <Words>256</Words>
  <Application>Microsoft PowerPoint</Application>
  <PresentationFormat>On-screen Show (4:3)</PresentationFormat>
  <Paragraphs>78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Beam</vt:lpstr>
      <vt:lpstr>Web-Based Tool and Why</vt:lpstr>
      <vt:lpstr>Slide 2</vt:lpstr>
      <vt:lpstr>Explaining the Stack</vt:lpstr>
      <vt:lpstr>What We Have Done</vt:lpstr>
      <vt:lpstr>Simplified IDSS Architecture</vt:lpstr>
      <vt:lpstr>Slide 6</vt:lpstr>
      <vt:lpstr>Slide 7</vt:lpstr>
      <vt:lpstr>Slide 8</vt:lpstr>
    </vt:vector>
  </TitlesOfParts>
  <Company>Pacific International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Decision Support System  for Tidal In Stream Energy Conversion Projects</dc:title>
  <dc:creator>Neil MacDonald</dc:creator>
  <cp:lastModifiedBy>Aaron Racicot</cp:lastModifiedBy>
  <cp:revision>81</cp:revision>
  <dcterms:created xsi:type="dcterms:W3CDTF">2007-11-16T16:05:44Z</dcterms:created>
  <dcterms:modified xsi:type="dcterms:W3CDTF">2008-12-05T06:56:07Z</dcterms:modified>
</cp:coreProperties>
</file>