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4" r:id="rId9"/>
    <p:sldId id="268" r:id="rId10"/>
    <p:sldId id="269" r:id="rId11"/>
    <p:sldId id="270" r:id="rId12"/>
    <p:sldId id="272" r:id="rId13"/>
    <p:sldId id="265" r:id="rId14"/>
    <p:sldId id="271" r:id="rId15"/>
    <p:sldId id="273" r:id="rId16"/>
    <p:sldId id="274" r:id="rId17"/>
    <p:sldId id="275" r:id="rId18"/>
    <p:sldId id="277" r:id="rId19"/>
    <p:sldId id="276" r:id="rId20"/>
    <p:sldId id="261" r:id="rId21"/>
    <p:sldId id="263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6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8C2DB-E265-4CCF-805A-C76D738B5655}" type="datetimeFigureOut">
              <a:rPr lang="en-US" smtClean="0"/>
              <a:pPr/>
              <a:t>5/4/2009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54B0-FDB8-4E9E-B384-524D9DD5A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0066-AB46-4693-8710-1BCFA6FE109D}" type="datetimeFigureOut">
              <a:rPr lang="en-US" smtClean="0"/>
              <a:pPr/>
              <a:t>5/4/2009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FD85-DD94-4D25-89D3-F2AEFBD3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yqgis.org/builder/plugin_builder.py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bankcomputing.co.uk/software/pyqt/downloa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yqgis.org/" TargetMode="External"/><Relationship Id="rId3" Type="http://schemas.openxmlformats.org/officeDocument/2006/relationships/hyperlink" Target="http://wiki.qgis.org/qgiswiki/PythonBindings" TargetMode="External"/><Relationship Id="rId7" Type="http://schemas.openxmlformats.org/officeDocument/2006/relationships/hyperlink" Target="http://www.riverbankcomputing.co.uk/static/Docs/sip4/sipref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verbankcomputing.co.uk/static/Docs/PyQt4/pyqt4ref.html" TargetMode="External"/><Relationship Id="rId5" Type="http://schemas.openxmlformats.org/officeDocument/2006/relationships/hyperlink" Target="http://doc.trolltech.com/4.5/index.html" TargetMode="External"/><Relationship Id="rId4" Type="http://schemas.openxmlformats.org/officeDocument/2006/relationships/hyperlink" Target="http://doc.qgis.org/head/classes.html" TargetMode="External"/><Relationship Id="rId9" Type="http://schemas.openxmlformats.org/officeDocument/2006/relationships/hyperlink" Target="http://pyqgis.org/builder/plugin_builder.p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gis.org/community/mailing-lists.html" TargetMode="External"/><Relationship Id="rId7" Type="http://schemas.openxmlformats.org/officeDocument/2006/relationships/hyperlink" Target="https://trac.osgeo.org/qgi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qgis.org/" TargetMode="External"/><Relationship Id="rId5" Type="http://schemas.openxmlformats.org/officeDocument/2006/relationships/hyperlink" Target="http://blog.qgis.org/" TargetMode="External"/><Relationship Id="rId4" Type="http://schemas.openxmlformats.org/officeDocument/2006/relationships/hyperlink" Target="http://www.qgis.org/index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QGIS Plugins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53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Creating </a:t>
            </a:r>
            <a:r>
              <a:rPr lang="en-US" dirty="0">
                <a:solidFill>
                  <a:schemeClr val="tx1"/>
                </a:solidFill>
              </a:rPr>
              <a:t>custom spatial functions within the QGIS application framework using Python</a:t>
            </a:r>
          </a:p>
        </p:txBody>
      </p:sp>
      <p:pic>
        <p:nvPicPr>
          <p:cNvPr id="4" name="Picture 3" descr="helloAa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400800"/>
            <a:ext cx="381000" cy="381000"/>
          </a:xfrm>
          <a:prstGeom prst="rect">
            <a:avLst/>
          </a:prstGeom>
          <a:ln cap="rnd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Plugins</a:t>
            </a:r>
            <a:endParaRPr lang="en-US" dirty="0"/>
          </a:p>
        </p:txBody>
      </p:sp>
      <p:pic>
        <p:nvPicPr>
          <p:cNvPr id="6" name="Content Placeholder 5" descr="install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2058"/>
            <a:ext cx="8229600" cy="4482247"/>
          </a:xfrm>
          <a:ln w="19050">
            <a:solidFill>
              <a:schemeClr val="accent1">
                <a:alpha val="50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Repo’s</a:t>
            </a:r>
            <a:endParaRPr lang="en-US" dirty="0"/>
          </a:p>
        </p:txBody>
      </p:sp>
      <p:pic>
        <p:nvPicPr>
          <p:cNvPr id="6" name="Content Placeholder 5" descr="rep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4092367" cy="4525963"/>
          </a:xfrm>
          <a:ln w="19050">
            <a:solidFill>
              <a:schemeClr val="accent1">
                <a:alpha val="50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official_rep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438400"/>
            <a:ext cx="5514327" cy="4013176"/>
          </a:xfrm>
          <a:prstGeom prst="rect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Repo’s… just some XML</a:t>
            </a:r>
            <a:endParaRPr lang="en-US" dirty="0"/>
          </a:p>
        </p:txBody>
      </p:sp>
      <p:pic>
        <p:nvPicPr>
          <p:cNvPr id="6" name="Content Placeholder 5" descr="repo_sourc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295400"/>
            <a:ext cx="4361095" cy="4937265"/>
          </a:xfrm>
          <a:ln w="19050">
            <a:solidFill>
              <a:schemeClr val="accent1">
                <a:alpha val="50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from scratch… don’t recommend</a:t>
            </a:r>
          </a:p>
          <a:p>
            <a:r>
              <a:rPr lang="en-US" dirty="0" smtClean="0"/>
              <a:t>Copy existing… great place to start</a:t>
            </a:r>
          </a:p>
          <a:p>
            <a:r>
              <a:rPr lang="en-US" dirty="0" smtClean="0"/>
              <a:t>Plugin Builder… ah, that’s to easy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Plugin Builder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create_plugin2.png"/>
          <p:cNvPicPr>
            <a:picLocks noChangeAspect="1"/>
          </p:cNvPicPr>
          <p:nvPr/>
        </p:nvPicPr>
        <p:blipFill>
          <a:blip r:embed="rId3" cstate="print"/>
          <a:srcRect t="4312"/>
          <a:stretch>
            <a:fillRect/>
          </a:stretch>
        </p:blipFill>
        <p:spPr>
          <a:xfrm>
            <a:off x="152400" y="990600"/>
            <a:ext cx="6169800" cy="3381757"/>
          </a:xfrm>
          <a:prstGeom prst="rect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</p:pic>
      <p:pic>
        <p:nvPicPr>
          <p:cNvPr id="6" name="Content Placeholder 5" descr="create_plugin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4951"/>
          <a:stretch>
            <a:fillRect/>
          </a:stretch>
        </p:blipFill>
        <p:spPr>
          <a:xfrm>
            <a:off x="4191000" y="3505200"/>
            <a:ext cx="4770133" cy="2925763"/>
          </a:xfrm>
          <a:ln w="19050">
            <a:solidFill>
              <a:schemeClr val="accent1">
                <a:alpha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4953000"/>
            <a:ext cx="383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pyqgis.org/builder/plugin_builder.py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%working_dir%\.qgis\python\plugins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791200"/>
            <a:ext cx="4567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SECRET: That is where the plugin installer puts them!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you add GUI elements via graphical interface</a:t>
            </a:r>
          </a:p>
          <a:p>
            <a:r>
              <a:rPr lang="en-US" dirty="0" smtClean="0"/>
              <a:t>Focuses on Widgets and Layouts</a:t>
            </a:r>
          </a:p>
          <a:p>
            <a:r>
              <a:rPr lang="en-US" dirty="0" smtClean="0"/>
              <a:t>Generates UI files</a:t>
            </a:r>
          </a:p>
          <a:p>
            <a:pPr lvl="1"/>
            <a:r>
              <a:rPr lang="en-US" dirty="0" smtClean="0"/>
              <a:t>Natively consumed in QT</a:t>
            </a:r>
          </a:p>
          <a:p>
            <a:pPr lvl="1"/>
            <a:r>
              <a:rPr lang="en-US" dirty="0" smtClean="0"/>
              <a:t>Must be compiled in PyQT</a:t>
            </a:r>
          </a:p>
          <a:p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www.riverbankcomputing.co.uk/software/pyqt/download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OSGEO4W does not contain designer… download separately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build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through the Plugin Builder</a:t>
            </a:r>
          </a:p>
          <a:p>
            <a:r>
              <a:rPr lang="en-US" dirty="0" smtClean="0"/>
              <a:t>Unzip into .qgis\python\plugins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Open .ui file in Designer and modify</a:t>
            </a:r>
          </a:p>
          <a:p>
            <a:r>
              <a:rPr lang="en-US" dirty="0" smtClean="0"/>
              <a:t>Compile .ui -&gt; .py</a:t>
            </a:r>
          </a:p>
          <a:p>
            <a:r>
              <a:rPr lang="en-US" dirty="0" smtClean="0"/>
              <a:t>Hook into a SIGNAL from the UI in plugin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QtCore.QObject.connect(iface.mapCanvas,</a:t>
            </a:r>
          </a:p>
          <a:p>
            <a:pPr>
              <a:buNone/>
            </a:pPr>
            <a:r>
              <a:rPr lang="en-US" dirty="0" smtClean="0"/>
              <a:t>QtCore.SIGNAL</a:t>
            </a:r>
            <a:r>
              <a:rPr lang="en-US" dirty="0" smtClean="0"/>
              <a:t>("xyCoordinates(QgsPoint</a:t>
            </a:r>
            <a:r>
              <a:rPr lang="en-US" dirty="0" smtClean="0"/>
              <a:t>&amp;)"),</a:t>
            </a:r>
          </a:p>
          <a:p>
            <a:pPr>
              <a:buNone/>
            </a:pPr>
            <a:r>
              <a:rPr lang="en-US" dirty="0" smtClean="0"/>
              <a:t>self.updateCoords)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 updateCoords(self,p):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capture </a:t>
            </a:r>
            <a:r>
              <a:rPr lang="en-US" dirty="0" smtClean="0"/>
              <a:t>= QtCore.QString(str(p.x()) + " , " </a:t>
            </a:r>
            <a:r>
              <a:rPr lang="en-US" dirty="0" smtClean="0"/>
              <a:t>+ str(p.y()))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self.lineEdit.setText(capture)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fTools</a:t>
            </a:r>
          </a:p>
          <a:p>
            <a:r>
              <a:rPr lang="en-US" dirty="0" smtClean="0"/>
              <a:t>ManageR</a:t>
            </a:r>
          </a:p>
          <a:p>
            <a:r>
              <a:rPr lang="en-US" dirty="0" smtClean="0"/>
              <a:t>PostGIS Manager</a:t>
            </a:r>
          </a:p>
          <a:p>
            <a:r>
              <a:rPr lang="en-US" dirty="0" smtClean="0"/>
              <a:t>WaURISA Test Plugin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the functionality of QGIS</a:t>
            </a:r>
          </a:p>
          <a:p>
            <a:r>
              <a:rPr lang="en-US" dirty="0" smtClean="0"/>
              <a:t>Written in C++ or Python</a:t>
            </a:r>
          </a:p>
          <a:p>
            <a:r>
              <a:rPr lang="en-US" dirty="0" smtClean="0"/>
              <a:t>QGIS provides access to UI and Core</a:t>
            </a:r>
          </a:p>
          <a:p>
            <a:pPr lvl="1"/>
            <a:r>
              <a:rPr lang="en-US" dirty="0" smtClean="0"/>
              <a:t>Models the QT structure</a:t>
            </a:r>
          </a:p>
          <a:p>
            <a:pPr lvl="1"/>
            <a:r>
              <a:rPr lang="en-US" dirty="0" smtClean="0"/>
              <a:t>QGIS widgets are just QT widgets</a:t>
            </a:r>
          </a:p>
          <a:p>
            <a:r>
              <a:rPr lang="en-US" dirty="0" smtClean="0"/>
              <a:t>PyQt is cool… almost fun!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PyQGIS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Bindings -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http://wiki.qgis.org/qgiswiki/PythonBindings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API - </a:t>
            </a:r>
            <a:r>
              <a:rPr lang="en-US" sz="2000" dirty="0" smtClean="0">
                <a:hlinkClick r:id="rId4"/>
              </a:rPr>
              <a:t>http://doc.qgis.org/head/classes.html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QT API - </a:t>
            </a:r>
            <a:r>
              <a:rPr lang="en-US" sz="2000" dirty="0" smtClean="0">
                <a:hlinkClick r:id="rId5"/>
              </a:rPr>
              <a:t>http://doc.trolltech.com/4.5/index.html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PyQT Docs - 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h</a:t>
            </a:r>
            <a:r>
              <a:rPr lang="en-US" sz="1800" dirty="0" smtClean="0">
                <a:hlinkClick r:id="rId6"/>
              </a:rPr>
              <a:t>ttp://www.riverbankcomputing.co.uk/static/Docs/PyQt4/pyqt4ref.html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SIP Docs - </a:t>
            </a:r>
            <a:r>
              <a:rPr lang="en-US" sz="2000" dirty="0" smtClean="0">
                <a:hlinkClick r:id="rId7"/>
              </a:rPr>
              <a:t>http://www.riverbankcomputing.co.uk/static/Docs/sip4/sipref.html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/>
              <a:t>Official Plugin Repo - </a:t>
            </a:r>
            <a:r>
              <a:rPr lang="en-US" sz="2000" dirty="0" smtClean="0">
                <a:hlinkClick r:id="rId8"/>
              </a:rPr>
              <a:t>http://pyqgis.org/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/>
              <a:t>Plugin Builder - </a:t>
            </a:r>
            <a:r>
              <a:rPr lang="en-US" sz="2000" dirty="0" smtClean="0">
                <a:hlinkClick r:id="rId9"/>
              </a:rPr>
              <a:t>http://pyqgis.org/builder/plugin_builder.py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#qgis on freenode IRC</a:t>
            </a:r>
          </a:p>
          <a:p>
            <a:r>
              <a:rPr lang="en-US" sz="2800" dirty="0" smtClean="0">
                <a:hlinkClick r:id="rId3"/>
              </a:rPr>
              <a:t>http://www.qgis.org/community/mailing-lists.html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hlinkClick r:id="rId4"/>
              </a:rPr>
              <a:t>http://www.qgis.org/index.php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http://blog.qgis.org/</a:t>
            </a:r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http://forum.qgis.org/</a:t>
            </a:r>
            <a:endParaRPr lang="en-US" sz="2800" dirty="0" smtClean="0"/>
          </a:p>
          <a:p>
            <a:r>
              <a:rPr lang="en-US" sz="2800" dirty="0" smtClean="0">
                <a:hlinkClick r:id="rId7"/>
              </a:rPr>
              <a:t>https://trac.osgeo.org/qgis/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_car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38400"/>
            <a:ext cx="3758426" cy="2110263"/>
          </a:xfrm>
          <a:prstGeom prst="rect">
            <a:avLst/>
          </a:prstGeom>
          <a:ln>
            <a:solidFill>
              <a:schemeClr val="tx1">
                <a:alpha val="50000"/>
              </a:schemeClr>
            </a:solidFill>
          </a:ln>
        </p:spPr>
      </p:pic>
      <p:pic>
        <p:nvPicPr>
          <p:cNvPr id="6" name="Content Placeholder 5" descr="bus_card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533400"/>
            <a:ext cx="3810000" cy="2130489"/>
          </a:xfrm>
          <a:ln>
            <a:solidFill>
              <a:schemeClr val="tx1">
                <a:alpha val="50000"/>
              </a:schemeClr>
            </a:solidFill>
          </a:ln>
        </p:spPr>
      </p:pic>
      <p:pic>
        <p:nvPicPr>
          <p:cNvPr id="8" name="Picture 7" descr="helloAar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400800"/>
            <a:ext cx="381000" cy="381000"/>
          </a:xfrm>
          <a:prstGeom prst="rect">
            <a:avLst/>
          </a:prstGeom>
          <a:ln cap="rnd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 Source?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752600"/>
            <a:ext cx="8794750" cy="35417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3200" dirty="0">
                <a:solidFill>
                  <a:schemeClr val="folHlink"/>
                </a:solidFill>
              </a:rPr>
              <a:t>Cost</a:t>
            </a:r>
          </a:p>
          <a:p>
            <a:pPr algn="r"/>
            <a:r>
              <a:rPr lang="en-US" sz="3200" dirty="0"/>
              <a:t>Freedom </a:t>
            </a:r>
          </a:p>
          <a:p>
            <a:pPr algn="r"/>
            <a:r>
              <a:rPr lang="en-US" sz="3200" dirty="0">
                <a:solidFill>
                  <a:schemeClr val="folHlink"/>
                </a:solidFill>
              </a:rPr>
              <a:t>Community</a:t>
            </a:r>
          </a:p>
          <a:p>
            <a:pPr algn="r"/>
            <a:r>
              <a:rPr lang="en-US" sz="3200" dirty="0"/>
              <a:t>Get Good Karma</a:t>
            </a:r>
          </a:p>
          <a:p>
            <a:pPr algn="r"/>
            <a:r>
              <a:rPr lang="en-US" sz="3200" dirty="0">
                <a:solidFill>
                  <a:schemeClr val="folHlink"/>
                </a:solidFill>
              </a:rPr>
              <a:t>Opportunity to innovate</a:t>
            </a:r>
          </a:p>
          <a:p>
            <a:pPr algn="r"/>
            <a:r>
              <a:rPr lang="en-US" sz="3200" dirty="0"/>
              <a:t>Very Fast Development Cycle</a:t>
            </a:r>
          </a:p>
          <a:p>
            <a:pPr algn="r"/>
            <a:r>
              <a:rPr lang="en-US" sz="3200" dirty="0">
                <a:solidFill>
                  <a:schemeClr val="folHlink"/>
                </a:solidFill>
              </a:rPr>
              <a:t>Very Low Barrier To Dev Community Entry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" y="3962400"/>
            <a:ext cx="8102600" cy="17891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575" y="4062327"/>
            <a:ext cx="1804988" cy="15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" y="2362200"/>
            <a:ext cx="8102600" cy="111996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590800"/>
            <a:ext cx="5715000" cy="64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133600" y="3505200"/>
            <a:ext cx="346075" cy="38816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248400" y="3505200"/>
            <a:ext cx="346075" cy="38816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000" y="304800"/>
            <a:ext cx="8102600" cy="150782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133600" y="1905000"/>
            <a:ext cx="346075" cy="4302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248400" y="1905000"/>
            <a:ext cx="346075" cy="4302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5219700" y="652391"/>
            <a:ext cx="2495550" cy="8701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PyQT</a:t>
            </a: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1149350" y="652391"/>
            <a:ext cx="2495550" cy="8701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PyQGIS</a:t>
            </a:r>
          </a:p>
        </p:txBody>
      </p:sp>
      <p:pic>
        <p:nvPicPr>
          <p:cNvPr id="21" name="Picture 20" descr="spla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098062"/>
            <a:ext cx="3200400" cy="1530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QT and PyQt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QT is Open Source and well supported (Nokia)</a:t>
            </a:r>
          </a:p>
          <a:p>
            <a:r>
              <a:rPr lang="en-US" dirty="0" smtClean="0"/>
              <a:t>QT is cross platform with support for multiple compilers (msvc, ming)</a:t>
            </a:r>
          </a:p>
          <a:p>
            <a:r>
              <a:rPr lang="en-US" dirty="0" smtClean="0"/>
              <a:t>QGIS was developed on top of QT</a:t>
            </a:r>
          </a:p>
          <a:p>
            <a:r>
              <a:rPr lang="en-US" dirty="0" smtClean="0"/>
              <a:t>PyQt is a reference implementation of Python bindings to C++ applications using SIP</a:t>
            </a:r>
          </a:p>
          <a:p>
            <a:r>
              <a:rPr lang="en-US" dirty="0" smtClean="0"/>
              <a:t>QGIS has been extended to provide PyQGIS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738" y="2462213"/>
            <a:ext cx="5724525" cy="1933575"/>
          </a:xfrm>
          <a:prstGeom prst="rect">
            <a:avLst/>
          </a:prstGeom>
          <a:noFill/>
          <a:ln w="19050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61963" y="1047750"/>
            <a:ext cx="8142287" cy="51847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2800" dirty="0">
                <a:solidFill>
                  <a:srgbClr val="DDDDDD"/>
                </a:solidFill>
              </a:rPr>
              <a:t># PyQt4 includes for python bindings to QT</a:t>
            </a:r>
          </a:p>
          <a:p>
            <a:endParaRPr lang="en-US" sz="2800" dirty="0"/>
          </a:p>
          <a:p>
            <a:r>
              <a:rPr lang="en-US" sz="2800" dirty="0"/>
              <a:t>from PyQt4.QtCore import *</a:t>
            </a:r>
          </a:p>
          <a:p>
            <a:r>
              <a:rPr lang="en-US" sz="2800" dirty="0"/>
              <a:t>from PyQt4.QtGui import *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DDDDDD"/>
                </a:solidFill>
              </a:rPr>
              <a:t># QGIS bindings for mapping functions</a:t>
            </a:r>
          </a:p>
          <a:p>
            <a:endParaRPr lang="en-US" sz="2800" dirty="0">
              <a:solidFill>
                <a:srgbClr val="DDDDDD"/>
              </a:solidFill>
            </a:endParaRPr>
          </a:p>
          <a:p>
            <a:r>
              <a:rPr lang="en-US" sz="2800" dirty="0"/>
              <a:t>from qgis.core import *</a:t>
            </a:r>
          </a:p>
          <a:p>
            <a:r>
              <a:rPr lang="en-US" sz="2800" dirty="0"/>
              <a:t>from qgis.gui import *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That wasn’t so hard…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Python Inside QGIS…</a:t>
            </a:r>
            <a:endParaRPr lang="en-US" dirty="0"/>
          </a:p>
        </p:txBody>
      </p:sp>
      <p:pic>
        <p:nvPicPr>
          <p:cNvPr id="6" name="Content Placeholder 5" descr="python_conso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01000" cy="52634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529</Words>
  <Application>Microsoft Office PowerPoint</Application>
  <PresentationFormat>On-screen Show (4:3)</PresentationFormat>
  <Paragraphs>180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QGIS Plugins</vt:lpstr>
      <vt:lpstr>Plugin?</vt:lpstr>
      <vt:lpstr>Why Open Source?</vt:lpstr>
      <vt:lpstr>Slide 4</vt:lpstr>
      <vt:lpstr>Why QT and PyQt?</vt:lpstr>
      <vt:lpstr>Slide 6</vt:lpstr>
      <vt:lpstr>Slide 7</vt:lpstr>
      <vt:lpstr>That wasn’t so hard…</vt:lpstr>
      <vt:lpstr>Python Inside QGIS…</vt:lpstr>
      <vt:lpstr>Installing Plugins</vt:lpstr>
      <vt:lpstr>Repo’s</vt:lpstr>
      <vt:lpstr>Repo’s… just some XML</vt:lpstr>
      <vt:lpstr>Plugin Building</vt:lpstr>
      <vt:lpstr>Plugin Builder</vt:lpstr>
      <vt:lpstr>Where do they live?</vt:lpstr>
      <vt:lpstr>Designer</vt:lpstr>
      <vt:lpstr>Lets build one…</vt:lpstr>
      <vt:lpstr>Slide 18</vt:lpstr>
      <vt:lpstr>Cool List</vt:lpstr>
      <vt:lpstr>References</vt:lpstr>
      <vt:lpstr>Help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Racicot</dc:creator>
  <cp:lastModifiedBy>Aaron Racicot</cp:lastModifiedBy>
  <cp:revision>40</cp:revision>
  <dcterms:created xsi:type="dcterms:W3CDTF">2009-05-01T22:16:59Z</dcterms:created>
  <dcterms:modified xsi:type="dcterms:W3CDTF">2009-05-05T06:27:26Z</dcterms:modified>
</cp:coreProperties>
</file>