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69" r:id="rId15"/>
    <p:sldId id="270" r:id="rId16"/>
    <p:sldId id="271" r:id="rId17"/>
    <p:sldId id="274" r:id="rId18"/>
    <p:sldId id="275" r:id="rId19"/>
    <p:sldId id="276" r:id="rId20"/>
    <p:sldId id="272" r:id="rId21"/>
    <p:sldId id="279" r:id="rId22"/>
    <p:sldId id="280" r:id="rId23"/>
    <p:sldId id="273" r:id="rId24"/>
    <p:sldId id="277" r:id="rId25"/>
    <p:sldId id="278" r:id="rId26"/>
    <p:sldId id="282" r:id="rId27"/>
    <p:sldId id="283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6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8C2DB-E265-4CCF-805A-C76D738B5655}" type="datetimeFigureOut">
              <a:rPr lang="en-US" smtClean="0"/>
              <a:pPr/>
              <a:t>5/3/2009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654B0-FDB8-4E9E-B384-524D9DD5A7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0066-AB46-4693-8710-1BCFA6FE109D}" type="datetimeFigureOut">
              <a:rPr lang="en-US" smtClean="0"/>
              <a:pPr/>
              <a:t>5/3/2009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FD85-DD94-4D25-89D3-F2AEFBD3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52FD85-DD94-4D25-89D3-F2AEFBD358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03F1-AB92-4631-8338-C488DAAAD1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yqgis.org/" TargetMode="External"/><Relationship Id="rId3" Type="http://schemas.openxmlformats.org/officeDocument/2006/relationships/hyperlink" Target="http://wiki.qgis.org/qgiswiki/PythonBindings" TargetMode="External"/><Relationship Id="rId7" Type="http://schemas.openxmlformats.org/officeDocument/2006/relationships/hyperlink" Target="http://www.riverbankcomputing.co.uk/static/Docs/sip4/sipref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verbankcomputing.co.uk/static/Docs/PyQt4/pyqt4ref.html" TargetMode="External"/><Relationship Id="rId5" Type="http://schemas.openxmlformats.org/officeDocument/2006/relationships/hyperlink" Target="http://doc.trolltech.com/4.5/index.html" TargetMode="External"/><Relationship Id="rId4" Type="http://schemas.openxmlformats.org/officeDocument/2006/relationships/hyperlink" Target="http://doc.qgis.org/head/classes.html" TargetMode="External"/><Relationship Id="rId9" Type="http://schemas.openxmlformats.org/officeDocument/2006/relationships/hyperlink" Target="http://pyqgis.org/builder/plugin_builder.p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gis.org/community/mailing-lists.html" TargetMode="External"/><Relationship Id="rId7" Type="http://schemas.openxmlformats.org/officeDocument/2006/relationships/hyperlink" Target="https://trac.osgeo.org/qgi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qgis.org/" TargetMode="External"/><Relationship Id="rId5" Type="http://schemas.openxmlformats.org/officeDocument/2006/relationships/hyperlink" Target="http://blog.qgis.org/" TargetMode="External"/><Relationship Id="rId4" Type="http://schemas.openxmlformats.org/officeDocument/2006/relationships/hyperlink" Target="http://www.qgis.org/index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reprojected.com/presentations/Presentations/waurisa_2009/waurisa_os_workshop_basedata.tar.g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projected.com/presentations/Presentations/waurisa_2009/waurisa_os_workshop_6inch.tar.gz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/>
                </a:solidFill>
              </a:rPr>
              <a:t>QGIS Workflows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91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QGIS and Python… like peanut butter and jelly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helloAar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Create New Dataset</a:t>
            </a:r>
          </a:p>
          <a:p>
            <a:pPr lvl="1"/>
            <a:r>
              <a:rPr lang="en-US" dirty="0" smtClean="0"/>
              <a:t>Give at least one attribute</a:t>
            </a:r>
          </a:p>
          <a:p>
            <a:pPr lvl="1"/>
            <a:r>
              <a:rPr lang="en-US" dirty="0" smtClean="0"/>
              <a:t>Select name of new shapefile</a:t>
            </a:r>
          </a:p>
          <a:p>
            <a:pPr lvl="1"/>
            <a:r>
              <a:rPr lang="en-US" dirty="0" smtClean="0"/>
              <a:t>Toggle editing</a:t>
            </a:r>
          </a:p>
          <a:p>
            <a:pPr lvl="1"/>
            <a:r>
              <a:rPr lang="en-US" dirty="0" smtClean="0"/>
              <a:t>Draw your shapes!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" y="4305300"/>
            <a:ext cx="4819186" cy="2075957"/>
            <a:chOff x="114300" y="4305300"/>
            <a:chExt cx="4819186" cy="2075957"/>
          </a:xfrm>
        </p:grpSpPr>
        <p:pic>
          <p:nvPicPr>
            <p:cNvPr id="6" name="Picture 5" descr="newlayer_qgi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" y="4305300"/>
              <a:ext cx="4819186" cy="2075957"/>
            </a:xfrm>
            <a:prstGeom prst="rect">
              <a:avLst/>
            </a:prstGeom>
            <a:ln w="19050">
              <a:solidFill>
                <a:schemeClr val="tx1">
                  <a:alpha val="50000"/>
                </a:schemeClr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2971800" y="4686300"/>
              <a:ext cx="419100" cy="4191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 descr="newlayer_dialog_qg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0" y="2867234"/>
            <a:ext cx="3455543" cy="3850702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Modify Dataset</a:t>
            </a:r>
          </a:p>
          <a:p>
            <a:pPr lvl="1"/>
            <a:r>
              <a:rPr lang="en-US" dirty="0" smtClean="0"/>
              <a:t>Select dataset in legend</a:t>
            </a:r>
          </a:p>
          <a:p>
            <a:pPr lvl="1"/>
            <a:r>
              <a:rPr lang="en-US" dirty="0" smtClean="0"/>
              <a:t>Toggle editing</a:t>
            </a:r>
          </a:p>
          <a:p>
            <a:pPr lvl="1"/>
            <a:r>
              <a:rPr lang="en-US" dirty="0" smtClean="0"/>
              <a:t>Modify existing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editing_not_selec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86200"/>
            <a:ext cx="6844445" cy="571429"/>
          </a:xfrm>
          <a:prstGeom prst="rect">
            <a:avLst/>
          </a:prstGeom>
        </p:spPr>
      </p:pic>
      <p:pic>
        <p:nvPicPr>
          <p:cNvPr id="11" name="Picture 10" descr="editing_selec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5448300"/>
            <a:ext cx="6844445" cy="5714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2900" y="3848100"/>
            <a:ext cx="571500" cy="5715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ent Arrow 12"/>
          <p:cNvSpPr/>
          <p:nvPr/>
        </p:nvSpPr>
        <p:spPr>
          <a:xfrm rot="5400000">
            <a:off x="6896100" y="4419600"/>
            <a:ext cx="12954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Save… Save Often</a:t>
            </a:r>
            <a:endParaRPr lang="en-US" dirty="0"/>
          </a:p>
        </p:txBody>
      </p:sp>
      <p:pic>
        <p:nvPicPr>
          <p:cNvPr id="6" name="Content Placeholder 5" descr="save_new_dat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96429" y="1600200"/>
            <a:ext cx="4151142" cy="4525963"/>
          </a:xfrm>
          <a:ln w="19050">
            <a:solidFill>
              <a:schemeClr val="tx1">
                <a:alpha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print_composer.png"/>
          <p:cNvPicPr>
            <a:picLocks noChangeAspect="1"/>
          </p:cNvPicPr>
          <p:nvPr/>
        </p:nvPicPr>
        <p:blipFill>
          <a:blip r:embed="rId3" cstate="print"/>
          <a:srcRect l="909" t="4702" r="909" b="2044"/>
          <a:stretch>
            <a:fillRect/>
          </a:stretch>
        </p:blipFill>
        <p:spPr>
          <a:xfrm>
            <a:off x="495300" y="1409700"/>
            <a:ext cx="8229600" cy="45339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82296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crunch in the Peanut Butter…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Grasslogo_vector_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2247900"/>
            <a:ext cx="2667000" cy="2968831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7" name="Picture 6" descr="grass_tool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8900" y="5600700"/>
            <a:ext cx="3924300" cy="460451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29400" y="5867400"/>
            <a:ext cx="240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Enable via Plugin Manager…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grass_mapset_wiz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" y="381000"/>
            <a:ext cx="3355980" cy="3886200"/>
          </a:xfrm>
          <a:prstGeom prst="rect">
            <a:avLst/>
          </a:prstGeom>
        </p:spPr>
      </p:pic>
      <p:pic>
        <p:nvPicPr>
          <p:cNvPr id="7" name="Picture 6" descr="grass_mapset_proj_wiz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714500"/>
            <a:ext cx="3849507" cy="445770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5400000">
            <a:off x="4857750" y="-247650"/>
            <a:ext cx="952500" cy="2895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Contours and shaded relief </a:t>
            </a:r>
            <a:r>
              <a:rPr lang="en-US" dirty="0" smtClean="0"/>
              <a:t>from DEM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DEM (tif) into QGIS</a:t>
            </a:r>
          </a:p>
          <a:p>
            <a:r>
              <a:rPr lang="en-US" dirty="0" smtClean="0"/>
              <a:t>Style the DEM to be pseudocolor</a:t>
            </a:r>
          </a:p>
          <a:p>
            <a:r>
              <a:rPr lang="en-US" dirty="0" smtClean="0"/>
              <a:t>Load the DEM into GRASS via GRASS toolbar</a:t>
            </a:r>
          </a:p>
          <a:p>
            <a:pPr lvl="1"/>
            <a:r>
              <a:rPr lang="en-US" dirty="0" smtClean="0"/>
              <a:t>NOTE: Layer must be</a:t>
            </a:r>
          </a:p>
          <a:p>
            <a:pPr lvl="1">
              <a:buNone/>
            </a:pPr>
            <a:r>
              <a:rPr lang="en-US" dirty="0" smtClean="0"/>
              <a:t>loaded into QGIS before</a:t>
            </a:r>
          </a:p>
          <a:p>
            <a:pPr lvl="1">
              <a:buNone/>
            </a:pPr>
            <a:r>
              <a:rPr lang="en-US" dirty="0" smtClean="0"/>
              <a:t>it can be loaded into</a:t>
            </a:r>
          </a:p>
          <a:p>
            <a:pPr lvl="1">
              <a:buNone/>
            </a:pPr>
            <a:r>
              <a:rPr lang="en-US" dirty="0" smtClean="0"/>
              <a:t>the GRASS plugin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pseudo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4152900" cy="2813363"/>
          </a:xfrm>
          <a:prstGeom prst="rect">
            <a:avLst/>
          </a:prstGeom>
          <a:ln w="19050">
            <a:solidFill>
              <a:schemeClr val="accent1">
                <a:shade val="50000"/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Shaded relief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Open GRASS Toolbox</a:t>
            </a:r>
          </a:p>
          <a:p>
            <a:r>
              <a:rPr lang="en-US" sz="2400" dirty="0" smtClean="0"/>
              <a:t>Raster-&gt;Spatial Analysis-&gt;Terrain Analysis</a:t>
            </a:r>
          </a:p>
          <a:p>
            <a:r>
              <a:rPr lang="en-US" dirty="0" smtClean="0"/>
              <a:t>r</a:t>
            </a:r>
            <a:r>
              <a:rPr lang="en-US" dirty="0" smtClean="0"/>
              <a:t>.shaded.relief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grass_shade_param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2628900"/>
            <a:ext cx="4215637" cy="3540134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8" name="Picture 7" descr="grass_shade_selec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1" y="2628900"/>
            <a:ext cx="4191000" cy="3519445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Open GRASS Toolbox</a:t>
            </a:r>
          </a:p>
          <a:p>
            <a:r>
              <a:rPr lang="en-US" sz="2400" dirty="0" smtClean="0"/>
              <a:t>Raster-&gt;Surface Management-&gt;Generate vector contour lines</a:t>
            </a:r>
          </a:p>
          <a:p>
            <a:r>
              <a:rPr lang="en-US" dirty="0" smtClean="0"/>
              <a:t>r</a:t>
            </a:r>
            <a:r>
              <a:rPr lang="en-US" dirty="0" smtClean="0"/>
              <a:t>.contour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8" descr="grass_contour_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" y="2628900"/>
            <a:ext cx="4183057" cy="3512775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10" name="Picture 9" descr="grass_contour_param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2628900"/>
            <a:ext cx="4203117" cy="352962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from 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</a:t>
            </a:r>
          </a:p>
          <a:p>
            <a:pPr lvl="1"/>
            <a:r>
              <a:rPr lang="en-US" dirty="0" smtClean="0"/>
              <a:t>Right click in legend and “Save as shapefile…”</a:t>
            </a:r>
          </a:p>
          <a:p>
            <a:pPr lvl="1"/>
            <a:r>
              <a:rPr lang="en-US" dirty="0" smtClean="0"/>
              <a:t>GRASS toolbox</a:t>
            </a:r>
          </a:p>
          <a:p>
            <a:pPr lvl="2"/>
            <a:r>
              <a:rPr lang="en-US" dirty="0" smtClean="0"/>
              <a:t>File-&gt;Export-&gt;Export Vector-&gt;v.out.ogr</a:t>
            </a:r>
          </a:p>
          <a:p>
            <a:r>
              <a:rPr lang="en-US" dirty="0" smtClean="0"/>
              <a:t>Rasters</a:t>
            </a:r>
          </a:p>
          <a:p>
            <a:pPr lvl="1"/>
            <a:r>
              <a:rPr lang="en-US" dirty="0" smtClean="0"/>
              <a:t>GRASS toolbox</a:t>
            </a:r>
          </a:p>
          <a:p>
            <a:pPr lvl="2"/>
            <a:r>
              <a:rPr lang="en-US" dirty="0" smtClean="0"/>
              <a:t>File-&gt;Export-&gt;Export Raster-&gt;r.out.gdal.gtiff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Peanut Butter (QGIS)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Smooth (all the basics of GIS)</a:t>
            </a:r>
          </a:p>
          <a:p>
            <a:r>
              <a:rPr lang="en-US" dirty="0" smtClean="0"/>
              <a:t>It’s Organic (by the people for the people)</a:t>
            </a:r>
          </a:p>
          <a:p>
            <a:r>
              <a:rPr lang="en-US" dirty="0" smtClean="0"/>
              <a:t>Grow your own (it is encouraged!)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23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Slapping some Jelly on that dry sandwich…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ftoo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781300"/>
            <a:ext cx="2133333" cy="2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5295900"/>
            <a:ext cx="2083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fTools Python Plugin</a:t>
            </a:r>
          </a:p>
          <a:p>
            <a:pPr algn="ctr"/>
            <a:r>
              <a:rPr lang="en-US" dirty="0" smtClean="0"/>
              <a:t>Carson Farmer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ftools1.png"/>
          <p:cNvPicPr>
            <a:picLocks noChangeAspect="1"/>
          </p:cNvPicPr>
          <p:nvPr/>
        </p:nvPicPr>
        <p:blipFill>
          <a:blip r:embed="rId3" cstate="print"/>
          <a:srcRect t="9656"/>
          <a:stretch>
            <a:fillRect/>
          </a:stretch>
        </p:blipFill>
        <p:spPr>
          <a:xfrm>
            <a:off x="571500" y="190500"/>
            <a:ext cx="3352799" cy="17822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ftools2.png"/>
          <p:cNvPicPr>
            <a:picLocks noChangeAspect="1"/>
          </p:cNvPicPr>
          <p:nvPr/>
        </p:nvPicPr>
        <p:blipFill>
          <a:blip r:embed="rId4" cstate="print"/>
          <a:srcRect t="9841"/>
          <a:stretch>
            <a:fillRect/>
          </a:stretch>
        </p:blipFill>
        <p:spPr>
          <a:xfrm>
            <a:off x="571500" y="2057400"/>
            <a:ext cx="3543300" cy="17453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ftools3.png"/>
          <p:cNvPicPr>
            <a:picLocks noChangeAspect="1"/>
          </p:cNvPicPr>
          <p:nvPr/>
        </p:nvPicPr>
        <p:blipFill>
          <a:blip r:embed="rId5" cstate="print"/>
          <a:srcRect t="8636"/>
          <a:stretch>
            <a:fillRect/>
          </a:stretch>
        </p:blipFill>
        <p:spPr>
          <a:xfrm>
            <a:off x="571500" y="3924300"/>
            <a:ext cx="3238500" cy="2304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 descr="ftools4.png"/>
          <p:cNvPicPr>
            <a:picLocks noChangeAspect="1"/>
          </p:cNvPicPr>
          <p:nvPr/>
        </p:nvPicPr>
        <p:blipFill>
          <a:blip r:embed="rId6" cstate="print"/>
          <a:srcRect t="6757"/>
          <a:stretch>
            <a:fillRect/>
          </a:stretch>
        </p:blipFill>
        <p:spPr>
          <a:xfrm>
            <a:off x="4343400" y="190500"/>
            <a:ext cx="3546415" cy="2628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descr="ftools5.png"/>
          <p:cNvPicPr>
            <a:picLocks noChangeAspect="1"/>
          </p:cNvPicPr>
          <p:nvPr/>
        </p:nvPicPr>
        <p:blipFill>
          <a:blip r:embed="rId7" cstate="print"/>
          <a:srcRect t="9031"/>
          <a:stretch>
            <a:fillRect/>
          </a:stretch>
        </p:blipFill>
        <p:spPr>
          <a:xfrm>
            <a:off x="4343400" y="2933700"/>
            <a:ext cx="3580810" cy="21541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29200" y="5334000"/>
            <a:ext cx="2046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WOW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“Get all parcels that intersect a park”</a:t>
            </a:r>
          </a:p>
          <a:p>
            <a:r>
              <a:rPr lang="en-US" dirty="0" smtClean="0"/>
              <a:t>Tools-&gt;Geoprocessing Tools-&gt;Intersect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ftools_inters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124200"/>
            <a:ext cx="3822070" cy="243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6462"/>
          </a:xfrm>
        </p:spPr>
        <p:txBody>
          <a:bodyPr>
            <a:normAutofit/>
          </a:bodyPr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723900"/>
            <a:ext cx="88773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Jelly on the outside… Peanut Butter on the inside…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2895600"/>
            <a:ext cx="5439533" cy="358337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6" name="Picture 5" descr="qgisl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4300" y="1333500"/>
            <a:ext cx="5049078" cy="36576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300" y="25146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OpenOceanMap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6700" y="5029200"/>
            <a:ext cx="9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QGISLite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support for PostGIS</a:t>
            </a:r>
          </a:p>
          <a:p>
            <a:r>
              <a:rPr lang="en-US" dirty="0" smtClean="0"/>
              <a:t>GDAL Plugins supported (.sid, .ecw, etc.)</a:t>
            </a:r>
          </a:p>
          <a:p>
            <a:r>
              <a:rPr lang="en-US" dirty="0" smtClean="0"/>
              <a:t>VRT’s are your friend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are still searching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 print production</a:t>
            </a:r>
          </a:p>
          <a:p>
            <a:pPr lvl="1"/>
            <a:r>
              <a:rPr lang="en-US" dirty="0" smtClean="0"/>
              <a:t>New work on composer</a:t>
            </a:r>
          </a:p>
          <a:p>
            <a:pPr lvl="1"/>
            <a:r>
              <a:rPr lang="en-US" dirty="0" smtClean="0"/>
              <a:t>Integration with Mapnik</a:t>
            </a:r>
          </a:p>
          <a:p>
            <a:r>
              <a:rPr lang="en-US" dirty="0" smtClean="0"/>
              <a:t>More spatial functions in Core or Python… less reliance on GRASS</a:t>
            </a:r>
          </a:p>
          <a:p>
            <a:r>
              <a:rPr lang="en-US" dirty="0" smtClean="0"/>
              <a:t>Raster “on the fly” projection</a:t>
            </a:r>
          </a:p>
          <a:p>
            <a:r>
              <a:rPr lang="en-US" dirty="0" smtClean="0"/>
              <a:t>Better labeling</a:t>
            </a:r>
          </a:p>
          <a:p>
            <a:r>
              <a:rPr lang="en-US" dirty="0" smtClean="0"/>
              <a:t>Relative paths in project files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many</a:t>
            </a:r>
            <a:r>
              <a:rPr lang="en-US" dirty="0" smtClean="0"/>
              <a:t> </a:t>
            </a:r>
            <a:r>
              <a:rPr lang="en-US" sz="2400" dirty="0" smtClean="0"/>
              <a:t>many</a:t>
            </a:r>
            <a:r>
              <a:rPr lang="en-US" dirty="0" smtClean="0"/>
              <a:t> </a:t>
            </a:r>
            <a:r>
              <a:rPr lang="en-US" sz="1800" dirty="0" smtClean="0"/>
              <a:t>more 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PyQGIS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Bindings -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wiki.qgis.org/qgiswiki/PythonBindings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API - </a:t>
            </a:r>
            <a:r>
              <a:rPr lang="en-US" sz="2000" dirty="0" smtClean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doc.qgis.org/head/classes.html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QT API - </a:t>
            </a:r>
            <a:r>
              <a:rPr lang="en-US" sz="2000" dirty="0" smtClean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doc.trolltech.com/4.5/index.html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PyQT Docs - 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h</a:t>
            </a:r>
            <a:r>
              <a:rPr lang="en-US" sz="1800" dirty="0" smtClean="0">
                <a:hlinkClick r:id="rId6"/>
              </a:rPr>
              <a:t>ttp</a:t>
            </a:r>
            <a:r>
              <a:rPr lang="en-US" sz="1800" dirty="0" smtClean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www.riverbankcomputing.co.uk/static/Docs/PyQt4/pyqt4ref.html</a:t>
            </a:r>
            <a:r>
              <a:rPr lang="en-US" sz="1800" dirty="0" smtClean="0"/>
              <a:t> 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SIP Docs - </a:t>
            </a:r>
            <a:r>
              <a:rPr lang="en-US" sz="2000" dirty="0" smtClean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www.riverbankcomputing.co.uk/static/Docs/sip4/sipref.html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/>
              <a:t>Official Plugin Repo </a:t>
            </a:r>
            <a:r>
              <a:rPr lang="en-US" sz="2000" dirty="0" smtClean="0"/>
              <a:t>- </a:t>
            </a:r>
            <a:r>
              <a:rPr lang="en-US" sz="2000" dirty="0" smtClean="0">
                <a:hlinkClick r:id="rId8"/>
              </a:rPr>
              <a:t>http://pyqgis.org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000" dirty="0" smtClean="0"/>
              <a:t>Plugin</a:t>
            </a:r>
            <a:r>
              <a:rPr lang="en-US" sz="2000" dirty="0" smtClean="0"/>
              <a:t> Builder - </a:t>
            </a:r>
            <a:r>
              <a:rPr lang="en-US" sz="2000" dirty="0" smtClean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pyqgis.org/builder/plugin_builder.py</a:t>
            </a: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#qgis on freenode IRC</a:t>
            </a:r>
          </a:p>
          <a:p>
            <a:r>
              <a:rPr lang="en-US" sz="2800" dirty="0" smtClean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www.qgis.org/community/mailing-lists.html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www.qgis.org/index.php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http://blog.qgis.org</a:t>
            </a:r>
            <a:r>
              <a:rPr lang="en-US" sz="2800" dirty="0" smtClean="0">
                <a:hlinkClick r:id="rId5"/>
              </a:rPr>
              <a:t>/</a:t>
            </a: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http://forum.qgis.org</a:t>
            </a:r>
            <a:r>
              <a:rPr lang="en-US" sz="2800" dirty="0" smtClean="0">
                <a:hlinkClick r:id="rId6"/>
              </a:rPr>
              <a:t>/</a:t>
            </a:r>
            <a:endParaRPr lang="en-US" sz="2800" dirty="0" smtClean="0"/>
          </a:p>
          <a:p>
            <a:r>
              <a:rPr lang="en-US" sz="2800" dirty="0" smtClean="0">
                <a:hlinkClick r:id="rId7"/>
              </a:rPr>
              <a:t>https://trac.osgeo.org/qgis</a:t>
            </a:r>
            <a:r>
              <a:rPr lang="en-US" sz="2800" dirty="0" smtClean="0">
                <a:hlinkClick r:id="rId7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_car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438400"/>
            <a:ext cx="3758426" cy="2110263"/>
          </a:xfrm>
          <a:prstGeom prst="rect">
            <a:avLst/>
          </a:prstGeo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6" name="Content Placeholder 5" descr="bus_card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533400"/>
            <a:ext cx="3810000" cy="2130489"/>
          </a:xfrm>
          <a:ln>
            <a:solidFill>
              <a:schemeClr val="tx1">
                <a:alpha val="50000"/>
              </a:schemeClr>
            </a:solidFill>
          </a:ln>
        </p:spPr>
      </p:pic>
      <p:pic>
        <p:nvPicPr>
          <p:cNvPr id="8" name="Picture 7" descr="helloAar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400800"/>
            <a:ext cx="381000" cy="381000"/>
          </a:xfrm>
          <a:prstGeom prst="rect">
            <a:avLst/>
          </a:prstGeom>
          <a:ln cap="rnd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(Python)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tastes better with it</a:t>
            </a:r>
          </a:p>
          <a:p>
            <a:r>
              <a:rPr lang="en-US" dirty="0" smtClean="0"/>
              <a:t>Holds your sandwich together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Basic GIS (viewing and interacting with data)</a:t>
            </a:r>
          </a:p>
          <a:p>
            <a:pPr lvl="1"/>
            <a:r>
              <a:rPr lang="en-US" dirty="0" smtClean="0"/>
              <a:t>Data Sources, Speed, and Projects</a:t>
            </a:r>
          </a:p>
          <a:p>
            <a:r>
              <a:rPr lang="en-US" dirty="0" smtClean="0"/>
              <a:t>Editing (creation and editing of data)</a:t>
            </a:r>
          </a:p>
          <a:p>
            <a:pPr lvl="1"/>
            <a:r>
              <a:rPr lang="en-US" dirty="0" smtClean="0"/>
              <a:t>Creating and correcting data layers</a:t>
            </a:r>
          </a:p>
          <a:p>
            <a:r>
              <a:rPr lang="en-US" dirty="0" smtClean="0"/>
              <a:t>Leveraging (utilizing GRASS within QGIS)</a:t>
            </a:r>
          </a:p>
          <a:p>
            <a:pPr lvl="1"/>
            <a:r>
              <a:rPr lang="en-US" dirty="0" smtClean="0"/>
              <a:t>Data path =&gt; QGIS -&gt; GRASS -&gt; QGIS</a:t>
            </a:r>
          </a:p>
          <a:p>
            <a:r>
              <a:rPr lang="en-US" dirty="0" smtClean="0"/>
              <a:t>Extending (smearing Jelly on your sandwich)</a:t>
            </a:r>
          </a:p>
          <a:p>
            <a:pPr lvl="1"/>
            <a:r>
              <a:rPr lang="en-US" dirty="0" smtClean="0"/>
              <a:t>Python plugins… fTools, RefMap, Plugin Builder</a:t>
            </a:r>
          </a:p>
          <a:p>
            <a:r>
              <a:rPr lang="en-US" dirty="0" smtClean="0"/>
              <a:t>Embedding (new Jelly apps with QGIS inside)</a:t>
            </a:r>
          </a:p>
          <a:p>
            <a:pPr lvl="1"/>
            <a:r>
              <a:rPr lang="en-US" dirty="0" smtClean="0"/>
              <a:t>Custom App Deployment… OpenOceanMap, QGISLite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Demo Dataset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washinton.png"/>
          <p:cNvPicPr>
            <a:picLocks noChangeAspect="1"/>
          </p:cNvPicPr>
          <p:nvPr/>
        </p:nvPicPr>
        <p:blipFill>
          <a:blip r:embed="rId3" cstate="print"/>
          <a:srcRect t="16279" b="18605"/>
          <a:stretch>
            <a:fillRect/>
          </a:stretch>
        </p:blipFill>
        <p:spPr>
          <a:xfrm>
            <a:off x="152400" y="762000"/>
            <a:ext cx="4552194" cy="21336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7" name="Picture 6" descr="island.png"/>
          <p:cNvPicPr>
            <a:picLocks noChangeAspect="1"/>
          </p:cNvPicPr>
          <p:nvPr/>
        </p:nvPicPr>
        <p:blipFill>
          <a:blip r:embed="rId4" cstate="print"/>
          <a:srcRect l="19571" r="16824"/>
          <a:stretch>
            <a:fillRect/>
          </a:stretch>
        </p:blipFill>
        <p:spPr>
          <a:xfrm>
            <a:off x="1828800" y="3048000"/>
            <a:ext cx="1981200" cy="29718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8" name="Picture 7" descr="langley.png"/>
          <p:cNvPicPr>
            <a:picLocks noChangeAspect="1"/>
          </p:cNvPicPr>
          <p:nvPr/>
        </p:nvPicPr>
        <p:blipFill>
          <a:blip r:embed="rId5" cstate="print"/>
          <a:srcRect t="9669" b="8140"/>
          <a:stretch>
            <a:fillRect/>
          </a:stretch>
        </p:blipFill>
        <p:spPr>
          <a:xfrm>
            <a:off x="4953000" y="3048000"/>
            <a:ext cx="3837302" cy="3009073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876300" y="2095500"/>
            <a:ext cx="1600200" cy="30480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1447800"/>
            <a:ext cx="2286000" cy="160020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086100" y="3390900"/>
            <a:ext cx="2209800" cy="152400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5257800"/>
            <a:ext cx="1524000" cy="80010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67400" y="2552700"/>
            <a:ext cx="2065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Langley Washington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81100" y="6096000"/>
            <a:ext cx="727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www.reprojected.com/presentations/Presentations/waurisa_2009/waurisa_os_workshop_6inch.tar.gz</a:t>
            </a:r>
            <a:endParaRPr lang="en-US" sz="1200" dirty="0" smtClean="0"/>
          </a:p>
          <a:p>
            <a:r>
              <a:rPr lang="en-US" sz="1200" dirty="0" smtClean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www.reprojected.com/presentations/Presentations/waurisa_2009/waurisa_os_workshop_basedata.tar.gz</a:t>
            </a:r>
            <a:r>
              <a:rPr lang="en-US" sz="1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05400"/>
          </a:xfrm>
        </p:spPr>
        <p:txBody>
          <a:bodyPr/>
          <a:lstStyle/>
          <a:p>
            <a:r>
              <a:rPr lang="en-US" dirty="0" smtClean="0"/>
              <a:t>Open a Raster</a:t>
            </a:r>
          </a:p>
          <a:p>
            <a:pPr lvl="1"/>
            <a:r>
              <a:rPr lang="en-US" dirty="0" smtClean="0"/>
              <a:t>langley_2007_ortho_2285.tif</a:t>
            </a:r>
          </a:p>
          <a:p>
            <a:pPr lvl="1"/>
            <a:r>
              <a:rPr lang="en-US" dirty="0" smtClean="0"/>
              <a:t>Over 1 gig, but with overviews (Pyramids) for speed</a:t>
            </a:r>
          </a:p>
          <a:p>
            <a:pPr lvl="2"/>
            <a:r>
              <a:rPr lang="es-ES" sz="2000" dirty="0" smtClean="0"/>
              <a:t>gdaladdo langley_2007_ortho_2285.tif 2 4 8 16 32 64 128</a:t>
            </a:r>
          </a:p>
          <a:p>
            <a:pPr lvl="2"/>
            <a:r>
              <a:rPr lang="es-ES" sz="2000" dirty="0" smtClean="0"/>
              <a:t>Right-Click layer in legend, Properties, Pyramids Tab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pyramids_q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7899" y="3425910"/>
            <a:ext cx="2962491" cy="331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"/>
            <a:ext cx="8763000" cy="5105400"/>
          </a:xfrm>
        </p:spPr>
        <p:txBody>
          <a:bodyPr/>
          <a:lstStyle/>
          <a:p>
            <a:r>
              <a:rPr lang="en-US" dirty="0" smtClean="0"/>
              <a:t>Open a Vector</a:t>
            </a:r>
          </a:p>
          <a:p>
            <a:pPr lvl="1"/>
            <a:r>
              <a:rPr lang="en-US" dirty="0" smtClean="0"/>
              <a:t>langley_city_limits_2285.shp</a:t>
            </a:r>
          </a:p>
          <a:p>
            <a:pPr lvl="1"/>
            <a:r>
              <a:rPr lang="en-US" dirty="0" smtClean="0"/>
              <a:t>Need to style via the properties dialog</a:t>
            </a:r>
          </a:p>
          <a:p>
            <a:pPr lvl="2"/>
            <a:r>
              <a:rPr lang="es-ES" sz="2000" dirty="0" smtClean="0">
                <a:solidFill>
                  <a:prstClr val="black"/>
                </a:solidFill>
              </a:rPr>
              <a:t>Right-Click layer in legend, Properties, Symbology Tab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vectorload_qgis.png"/>
          <p:cNvPicPr>
            <a:picLocks noChangeAspect="1"/>
          </p:cNvPicPr>
          <p:nvPr/>
        </p:nvPicPr>
        <p:blipFill>
          <a:blip r:embed="rId3" cstate="print"/>
          <a:srcRect b="1099"/>
          <a:stretch>
            <a:fillRect/>
          </a:stretch>
        </p:blipFill>
        <p:spPr>
          <a:xfrm>
            <a:off x="152400" y="2590800"/>
            <a:ext cx="5216163" cy="34290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  <p:pic>
        <p:nvPicPr>
          <p:cNvPr id="9" name="Picture 8" descr="vectorprop_qg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0526" y="2590800"/>
            <a:ext cx="3492500" cy="3810000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smtClean="0"/>
              <a:t>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838201"/>
            <a:ext cx="8229600" cy="2362199"/>
          </a:xfrm>
        </p:spPr>
        <p:txBody>
          <a:bodyPr/>
          <a:lstStyle/>
          <a:p>
            <a:r>
              <a:rPr lang="en-US" dirty="0" smtClean="0"/>
              <a:t>Project Projection vs. Layer Projection</a:t>
            </a:r>
          </a:p>
          <a:p>
            <a:r>
              <a:rPr lang="en-US" dirty="0" smtClean="0"/>
              <a:t>Vector “On the fly” Projection</a:t>
            </a:r>
          </a:p>
          <a:p>
            <a:pPr>
              <a:buNone/>
            </a:pPr>
            <a:r>
              <a:rPr lang="en-US" dirty="0" smtClean="0"/>
              <a:t>In this demo we are using EPSG:2285</a:t>
            </a:r>
          </a:p>
          <a:p>
            <a:pPr>
              <a:buNone/>
            </a:pPr>
            <a:r>
              <a:rPr lang="en-US" dirty="0" smtClean="0"/>
              <a:t>Washington State Plane North (ft)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epsg2285_q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162300"/>
            <a:ext cx="3885871" cy="3285158"/>
          </a:xfrm>
          <a:prstGeom prst="rect">
            <a:avLst/>
          </a:prstGeom>
          <a:ln w="19050">
            <a:solidFill>
              <a:schemeClr val="tx1">
                <a:alpha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with the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Zoom, Pan, Identify</a:t>
            </a:r>
          </a:p>
          <a:p>
            <a:r>
              <a:rPr lang="en-US" dirty="0" smtClean="0"/>
              <a:t>Open Attribute Tables</a:t>
            </a:r>
          </a:p>
          <a:p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Click on map</a:t>
            </a:r>
          </a:p>
          <a:p>
            <a:pPr lvl="1"/>
            <a:r>
              <a:rPr lang="en-US" dirty="0" smtClean="0"/>
              <a:t>Query Builder in attribute table</a:t>
            </a:r>
          </a:p>
          <a:p>
            <a:r>
              <a:rPr lang="en-US" dirty="0" smtClean="0"/>
              <a:t>Label</a:t>
            </a:r>
          </a:p>
          <a:p>
            <a:pPr lvl="1"/>
            <a:r>
              <a:rPr lang="en-US" dirty="0" smtClean="0"/>
              <a:t>Label tab in Properties Dialog</a:t>
            </a:r>
          </a:p>
          <a:p>
            <a:r>
              <a:rPr lang="en-US" dirty="0" smtClean="0"/>
              <a:t>Style</a:t>
            </a:r>
          </a:p>
          <a:p>
            <a:pPr lvl="1"/>
            <a:r>
              <a:rPr lang="en-US" dirty="0" smtClean="0"/>
              <a:t>Modify and Save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Z-Pulley Inc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03F1-AB92-4631-8338-C488DAAAD17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760</Words>
  <Application>Microsoft Office PowerPoint</Application>
  <PresentationFormat>On-screen Show (4:3)</PresentationFormat>
  <Paragraphs>241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QGIS Workflows</vt:lpstr>
      <vt:lpstr>Peanut Butter (QGIS)</vt:lpstr>
      <vt:lpstr>Jelly (Python)</vt:lpstr>
      <vt:lpstr>Goals</vt:lpstr>
      <vt:lpstr>Demo Dataset</vt:lpstr>
      <vt:lpstr>The Basics</vt:lpstr>
      <vt:lpstr>Slide 7</vt:lpstr>
      <vt:lpstr>Projections</vt:lpstr>
      <vt:lpstr>Play with the data…</vt:lpstr>
      <vt:lpstr>Editing</vt:lpstr>
      <vt:lpstr>Editing</vt:lpstr>
      <vt:lpstr>Save… Save Often</vt:lpstr>
      <vt:lpstr>Printing</vt:lpstr>
      <vt:lpstr>GRASS</vt:lpstr>
      <vt:lpstr>Slide 15</vt:lpstr>
      <vt:lpstr>Contours and shaded relief from DEM</vt:lpstr>
      <vt:lpstr>Shaded relief</vt:lpstr>
      <vt:lpstr>Contours</vt:lpstr>
      <vt:lpstr>Saving from GRASS</vt:lpstr>
      <vt:lpstr>Extending</vt:lpstr>
      <vt:lpstr>Slide 21</vt:lpstr>
      <vt:lpstr>Intersect</vt:lpstr>
      <vt:lpstr>Embedding</vt:lpstr>
      <vt:lpstr>Other Formats</vt:lpstr>
      <vt:lpstr>Things we are still searching for…</vt:lpstr>
      <vt:lpstr>References</vt:lpstr>
      <vt:lpstr>Help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Racicot</dc:creator>
  <cp:lastModifiedBy>Aaron Racicot</cp:lastModifiedBy>
  <cp:revision>55</cp:revision>
  <dcterms:created xsi:type="dcterms:W3CDTF">2009-05-01T22:16:59Z</dcterms:created>
  <dcterms:modified xsi:type="dcterms:W3CDTF">2009-05-04T05:22:19Z</dcterms:modified>
</cp:coreProperties>
</file>